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tags/tag7.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theme/theme11.xml" ContentType="application/vnd.openxmlformats-officedocument.theme+xml"/>
  <Override PartName="/ppt/slideLayouts/slideLayout165.xml" ContentType="application/vnd.openxmlformats-officedocument.presentationml.slideLayout+xml"/>
  <Override PartName="/ppt/theme/theme12.xml" ContentType="application/vnd.openxmlformats-officedocument.theme+xml"/>
  <Override PartName="/ppt/tags/tag8.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tags/tag9.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6.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 id="2147483715" r:id="rId4"/>
    <p:sldMasterId id="2147483748" r:id="rId5"/>
    <p:sldMasterId id="2147483753" r:id="rId6"/>
    <p:sldMasterId id="2147483756" r:id="rId7"/>
    <p:sldMasterId id="2147483766" r:id="rId8"/>
    <p:sldMasterId id="2147483819" r:id="rId9"/>
    <p:sldMasterId id="2147483845" r:id="rId10"/>
    <p:sldMasterId id="2147483848" r:id="rId11"/>
    <p:sldMasterId id="2147483851" r:id="rId12"/>
    <p:sldMasterId id="2147483853" r:id="rId13"/>
    <p:sldMasterId id="2147483856" r:id="rId14"/>
    <p:sldMasterId id="2147483862" r:id="rId15"/>
    <p:sldMasterId id="2147483866" r:id="rId16"/>
    <p:sldMasterId id="2147483880" r:id="rId17"/>
  </p:sldMasterIdLst>
  <p:notesMasterIdLst>
    <p:notesMasterId r:id="rId48"/>
  </p:notesMasterIdLst>
  <p:sldIdLst>
    <p:sldId id="296" r:id="rId18"/>
    <p:sldId id="297" r:id="rId19"/>
    <p:sldId id="256" r:id="rId20"/>
    <p:sldId id="282" r:id="rId21"/>
    <p:sldId id="258" r:id="rId22"/>
    <p:sldId id="284" r:id="rId23"/>
    <p:sldId id="285" r:id="rId24"/>
    <p:sldId id="286" r:id="rId25"/>
    <p:sldId id="288" r:id="rId26"/>
    <p:sldId id="289" r:id="rId27"/>
    <p:sldId id="290" r:id="rId28"/>
    <p:sldId id="264" r:id="rId29"/>
    <p:sldId id="291" r:id="rId30"/>
    <p:sldId id="266" r:id="rId31"/>
    <p:sldId id="267" r:id="rId32"/>
    <p:sldId id="268" r:id="rId33"/>
    <p:sldId id="269" r:id="rId34"/>
    <p:sldId id="270" r:id="rId35"/>
    <p:sldId id="293" r:id="rId36"/>
    <p:sldId id="272" r:id="rId37"/>
    <p:sldId id="273" r:id="rId38"/>
    <p:sldId id="274" r:id="rId39"/>
    <p:sldId id="275" r:id="rId40"/>
    <p:sldId id="276" r:id="rId41"/>
    <p:sldId id="277" r:id="rId42"/>
    <p:sldId id="278" r:id="rId43"/>
    <p:sldId id="279" r:id="rId44"/>
    <p:sldId id="280" r:id="rId45"/>
    <p:sldId id="294" r:id="rId46"/>
    <p:sldId id="295" r:id="rId4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autoAdjust="0"/>
    <p:restoredTop sz="94660"/>
  </p:normalViewPr>
  <p:slideViewPr>
    <p:cSldViewPr snapToGrid="0">
      <p:cViewPr>
        <p:scale>
          <a:sx n="66" d="100"/>
          <a:sy n="66" d="100"/>
        </p:scale>
        <p:origin x="644"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14569-9823-48A8-A90A-F60627566A11}" type="datetimeFigureOut">
              <a:rPr lang="it-IT" smtClean="0"/>
              <a:t>20/02/2017</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29E2-C460-4AB0-805B-3BDB9942B7DB}" type="slidenum">
              <a:rPr lang="it-IT" smtClean="0"/>
              <a:t>‹#›</a:t>
            </a:fld>
            <a:endParaRPr lang="it-IT"/>
          </a:p>
        </p:txBody>
      </p:sp>
    </p:spTree>
    <p:extLst>
      <p:ext uri="{BB962C8B-B14F-4D97-AF65-F5344CB8AC3E}">
        <p14:creationId xmlns:p14="http://schemas.microsoft.com/office/powerpoint/2010/main" val="246789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298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96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228600" lvl="2" indent="0">
              <a:buFont typeface="Wingdings" panose="05000000000000000000" pitchFamily="2" charset="2"/>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24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IoT Hub exposes a set of conceptual endpoints to access its functionalities.</a:t>
            </a:r>
          </a:p>
          <a:p>
            <a:endParaRPr lang="en-US" dirty="0"/>
          </a:p>
          <a:p>
            <a:r>
              <a:rPr lang="en-US" dirty="0"/>
              <a:t>There</a:t>
            </a:r>
            <a:r>
              <a:rPr lang="en-US" baseline="0" dirty="0"/>
              <a:t> are two endpoints for each device: one to send D2C </a:t>
            </a:r>
            <a:r>
              <a:rPr lang="en-US" baseline="0" dirty="0" err="1"/>
              <a:t>msgs</a:t>
            </a:r>
            <a:r>
              <a:rPr lang="en-US" baseline="0" dirty="0"/>
              <a:t>, one to receive C2D </a:t>
            </a:r>
            <a:r>
              <a:rPr lang="en-US" baseline="0" dirty="0" err="1"/>
              <a:t>msgs</a:t>
            </a:r>
            <a:r>
              <a:rPr lang="en-US" baseline="0" dirty="0"/>
              <a:t>.</a:t>
            </a:r>
          </a:p>
          <a:p>
            <a:r>
              <a:rPr lang="en-US" baseline="0" dirty="0"/>
              <a:t>Devices can connect two both endpoints over the same connection.</a:t>
            </a:r>
          </a:p>
          <a:p>
            <a:endParaRPr lang="en-US" baseline="0" dirty="0"/>
          </a:p>
          <a:p>
            <a:r>
              <a:rPr lang="en-US" baseline="0" dirty="0"/>
              <a:t>FGW and CGW are able to represent multiple devices by simultaneously connecting to D2C and C2D endpoints for many devices at the same time.</a:t>
            </a:r>
          </a:p>
          <a:p>
            <a:endParaRPr lang="en-US" baseline="0" dirty="0"/>
          </a:p>
          <a:p>
            <a:r>
              <a:rPr lang="en-US" baseline="0" dirty="0"/>
              <a:t>On the app back-end side, the D2C receive endpoint is used by the event processing pipeline (ASA, Storm, custom, …), and by the device runtime logic component, which handles requests and command responses that come from devices.</a:t>
            </a:r>
          </a:p>
          <a:p>
            <a:r>
              <a:rPr lang="en-US" baseline="0" dirty="0"/>
              <a:t>The device runtime logic component also uses the C2D send endpoint to send notifications and commands to devices.</a:t>
            </a:r>
          </a:p>
          <a:p>
            <a:r>
              <a:rPr lang="en-US" baseline="0" dirty="0"/>
              <a:t>It also uses the </a:t>
            </a:r>
            <a:r>
              <a:rPr lang="en-US" baseline="0" dirty="0" err="1"/>
              <a:t>msg</a:t>
            </a:r>
            <a:r>
              <a:rPr lang="en-US" baseline="0" dirty="0"/>
              <a:t> feedback and monitoring endpoint. This is critical for IoT solutions where devices are reachable only through IoT Hub. In these very common scenarios, any problem on the connectivity between device and IoT Hub cannot just be reported as errors back to the device, but also to the app back-end in the form of events on this feedback endpoint. This makes possible the kind of monitoring that is required to achieve high operability of an IoT solution.</a:t>
            </a:r>
          </a:p>
          <a:p>
            <a:endParaRPr lang="en-US" baseline="0" dirty="0"/>
          </a:p>
          <a:p>
            <a:r>
              <a:rPr lang="en-US" baseline="0" dirty="0"/>
              <a:t>In addition to these runtime endpoint, IoT Hub also has a device identity </a:t>
            </a:r>
            <a:r>
              <a:rPr lang="en-US" baseline="0" dirty="0" err="1"/>
              <a:t>mgmt</a:t>
            </a:r>
            <a:r>
              <a:rPr lang="en-US" baseline="0" dirty="0"/>
              <a:t> endpoint that is used by your solution’s device provisioning and </a:t>
            </a:r>
            <a:r>
              <a:rPr lang="en-US" baseline="0" dirty="0" err="1"/>
              <a:t>mgmt</a:t>
            </a:r>
            <a:r>
              <a:rPr lang="en-US" baseline="0" dirty="0"/>
              <a:t> component.</a:t>
            </a:r>
          </a:p>
          <a:p>
            <a:endParaRPr lang="en-US" baseline="0" dirty="0"/>
          </a:p>
          <a:p>
            <a:r>
              <a:rPr lang="en-US" baseline="0" dirty="0"/>
              <a:t>Finally, an IoT Hub Manage endpoint is used to set security, functional, performance parameters.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62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126ED-EF94-49ED-A167-F791A9AF0E4E}"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54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2/20/2017 7:45 AM</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19</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341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85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t-IT" sz="1000" dirty="0"/>
              <a:t>abbiamo</a:t>
            </a:r>
            <a:r>
              <a:rPr lang="it-IT" sz="1000" baseline="0" dirty="0"/>
              <a:t> già detto di che cosa di tratta il servizio di ASA. Vediamo però come funziona.</a:t>
            </a:r>
          </a:p>
          <a:p>
            <a:r>
              <a:rPr lang="it-IT" sz="1000" baseline="0" dirty="0"/>
              <a:t>In particolare, può essere configurato andando a specificare 3 elementi:</a:t>
            </a:r>
          </a:p>
          <a:p>
            <a:pPr marL="228600" indent="-228600">
              <a:buAutoNum type="arabicParenR"/>
            </a:pPr>
            <a:r>
              <a:rPr lang="it-IT" sz="1000" baseline="0" dirty="0"/>
              <a:t>INPUT: sorgenti degli eventi. Le sorgenti vere e proprie sono i dispositivi e i sensori che fanno parte dello scenario IOT, però il servizio di ASA non è connesso direttamente a questi, ma è ottimizzato per ricevere input sia da </a:t>
            </a:r>
            <a:r>
              <a:rPr lang="it-IT" sz="1000" baseline="0" dirty="0" err="1"/>
              <a:t>IoT</a:t>
            </a:r>
            <a:r>
              <a:rPr lang="it-IT" sz="1000" baseline="0" dirty="0"/>
              <a:t> </a:t>
            </a:r>
            <a:r>
              <a:rPr lang="it-IT" sz="1000" baseline="0" dirty="0" err="1"/>
              <a:t>Hub</a:t>
            </a:r>
            <a:r>
              <a:rPr lang="it-IT" sz="1000" baseline="0" dirty="0"/>
              <a:t> che dal BLOB storage (questo serve per i dati storici, nel caso in cui si volesse cfr il flusso dati realtime con lo storico)</a:t>
            </a:r>
          </a:p>
          <a:p>
            <a:pPr marL="228600" indent="-228600">
              <a:buAutoNum type="arabicParenR"/>
            </a:pPr>
            <a:r>
              <a:rPr lang="it-IT" sz="1000" baseline="0" dirty="0"/>
              <a:t>QUERY: implementano la logica di analisi dei dati. Sono scritte in un liguaggio molto simile all’SQL, ma a differenza delle query che vengono effettuate su un DB tradizionale queste vengono eseguite continuamente sullo streaming dei dati</a:t>
            </a:r>
          </a:p>
          <a:p>
            <a:pPr marL="228600" indent="-228600">
              <a:buAutoNum type="arabicParenR"/>
            </a:pPr>
            <a:r>
              <a:rPr lang="it-IT" sz="1000" baseline="0" dirty="0"/>
              <a:t>OUTPUT: il risultato dell’esecuzione della query. Deve essere memorizzati in un servizio di gestione dei dati, oppure possono essere inviati ad altri servizi per effettuare ulteriori analisi.</a:t>
            </a:r>
          </a:p>
          <a:p>
            <a:pPr marL="228600" indent="-228600">
              <a:buAutoNum type="arabicParenR"/>
            </a:pPr>
            <a:endParaRPr lang="it-IT" sz="1000" baseline="0" dirty="0"/>
          </a:p>
          <a:p>
            <a:pPr marL="0" indent="0">
              <a:buNone/>
            </a:pPr>
            <a:r>
              <a:rPr lang="it-IT" sz="1000" baseline="0" dirty="0"/>
              <a:t>NB: con ASA possono essere effettuate delle elaborazioni anche molto complesse dei dati, non solo filtri sui dati, ma anche correlazioni e aggregazioni dei dati (finestra temporale) e analisi comparative per cfr dati storici con i dati realtime. Inoltre è possibile definire dei pattern all’interno dei flussi di dati.</a:t>
            </a:r>
          </a:p>
          <a:p>
            <a:pPr marL="0" indent="0">
              <a:buNone/>
            </a:pPr>
            <a:r>
              <a:rPr lang="it-IT" sz="1000" baseline="0" dirty="0"/>
              <a:t>è in grado di gestire un flusso di eventi fino a 1GB/S, l’integrazione con EH permette di gestire un flusso di milioni di eventi/sec. Inoltre la scalabilità di ASA è automatica e dipende dal tasso di ingresso dei dati, dalla complessità del processo e dai tempi di latenza attesi, in modo da fornire un workload adeguato all’utente.</a:t>
            </a:r>
            <a:endParaRPr lang="it-IT"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95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Utilize the</a:t>
            </a:r>
            <a:r>
              <a:rPr lang="en-US" sz="1800" baseline="0" dirty="0"/>
              <a:t> simple ASA rule based interface within the Azure Management Portal to create, manage and control rules. </a:t>
            </a:r>
            <a:endParaRPr lang="en-US" sz="1800" dirty="0"/>
          </a:p>
          <a:p>
            <a:endParaRPr lang="en-US" sz="1800" dirty="0"/>
          </a:p>
          <a:p>
            <a:r>
              <a:rPr lang="en-US" sz="1800" b="1" dirty="0"/>
              <a:t>Azure Stream Analytics:</a:t>
            </a:r>
          </a:p>
          <a:p>
            <a:pPr marL="171450" indent="-171450">
              <a:buFontTx/>
              <a:buChar char="-"/>
            </a:pPr>
            <a:r>
              <a:rPr lang="en-US" sz="1800" b="0" baseline="0" dirty="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75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accent2">
                    <a:lumMod val="50000"/>
                  </a:schemeClr>
                </a:solidFill>
              </a:rPr>
              <a:t>Speaker Notes: </a:t>
            </a:r>
          </a:p>
          <a:p>
            <a:r>
              <a:rPr lang="en-US" sz="1000" dirty="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a:solidFill>
                  <a:schemeClr val="bg2">
                    <a:lumMod val="50000"/>
                  </a:schemeClr>
                </a:solidFill>
              </a:rPr>
              <a:t>The subsequent slides will go into these functions in greater detail.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65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a:solidFill>
                  <a:schemeClr val="bg2">
                    <a:lumMod val="50000"/>
                  </a:schemeClr>
                </a:solidFill>
                <a:effectLst/>
              </a:rPr>
              <a:t>Windowing (extensions to T-SQL)</a:t>
            </a:r>
          </a:p>
          <a:p>
            <a:r>
              <a:rPr lang="en-US" sz="1050" kern="1200" dirty="0">
                <a:solidFill>
                  <a:schemeClr val="bg2">
                    <a:lumMod val="50000"/>
                  </a:schemeClr>
                </a:solidFill>
                <a:effectLst/>
              </a:rPr>
              <a:t>In applications that process real-time events, a common requirement is to perform some set-based computation (aggregation) or other operations over subsets of events that fall within some period of time. Because the concept of time is a fundamental necessity to complex event-processing systems, it’s important to have a simple way to work with the time component of query logic in the system. In ASA, these subsets of events are defined through windows to represent groupings by time. </a:t>
            </a:r>
            <a:br>
              <a:rPr lang="en-US" sz="1050" b="1" kern="1200" dirty="0">
                <a:solidFill>
                  <a:schemeClr val="bg2">
                    <a:lumMod val="50000"/>
                  </a:schemeClr>
                </a:solidFill>
                <a:effectLst/>
              </a:rPr>
            </a:br>
            <a:r>
              <a:rPr lang="en-US" sz="1050" kern="1200" dirty="0">
                <a:solidFill>
                  <a:schemeClr val="bg2">
                    <a:lumMod val="50000"/>
                  </a:schemeClr>
                </a:solidFill>
                <a:effectLst/>
              </a:rPr>
              <a:t>A window contains event data along a timeline and enables you to perform various operations against the events within that window. For example, you may want to sum the values of payload field.</a:t>
            </a:r>
            <a:br>
              <a:rPr lang="en-US" sz="1050" kern="1200" dirty="0">
                <a:solidFill>
                  <a:schemeClr val="bg2">
                    <a:lumMod val="50000"/>
                  </a:schemeClr>
                </a:solidFill>
                <a:effectLst/>
              </a:rPr>
            </a:br>
            <a:r>
              <a:rPr lang="en-US" sz="1000" dirty="0">
                <a:solidFill>
                  <a:schemeClr val="bg2">
                    <a:lumMod val="50000"/>
                  </a:schemeClr>
                </a:solidFill>
              </a:rPr>
              <a:t>Every window operation outputs event at the end of the window. The windows of ASA are closed at the window start time and open at the window end time. For example, if you have a 5 minute window from 12:00 AM to 12:05 AM all events with timestamp greater than 12:00 AM  and up to timestamp 12:05 AM inclusive will be included within this window. The output of the window will be a single event based on the aggregate function used with a timestamp equal to the window end time.  The timestamp of the output event of the window can be projected in the SELECT statement using the </a:t>
            </a:r>
            <a:r>
              <a:rPr lang="en-US" sz="1000" dirty="0" err="1">
                <a:solidFill>
                  <a:schemeClr val="bg2">
                    <a:lumMod val="50000"/>
                  </a:schemeClr>
                </a:solidFill>
              </a:rPr>
              <a:t>System.Timestamp</a:t>
            </a:r>
            <a:r>
              <a:rPr lang="en-US" sz="1000" dirty="0">
                <a:solidFill>
                  <a:schemeClr val="bg2">
                    <a:lumMod val="50000"/>
                  </a:schemeClr>
                </a:solidFill>
              </a:rPr>
              <a:t> property using an alias. Every window automatically aligns itself to the zeroth hour. For example, a 5 minute tumbling window will align itself to (12:00-12:05] , (12:05-12:10], …</a:t>
            </a:r>
          </a:p>
          <a:p>
            <a:r>
              <a:rPr lang="en-US" sz="1000" i="1" dirty="0">
                <a:solidFill>
                  <a:schemeClr val="bg2">
                    <a:lumMod val="50000"/>
                  </a:schemeClr>
                </a:solidFill>
              </a:rPr>
              <a:t>Note: All windows should be used in a GROUP BY clause.</a:t>
            </a:r>
          </a:p>
          <a:p>
            <a:r>
              <a:rPr lang="en-US" sz="1000" dirty="0">
                <a:solidFill>
                  <a:schemeClr val="bg2">
                    <a:lumMod val="50000"/>
                  </a:schemeClr>
                </a:solidFill>
              </a:rPr>
              <a:t>In the example, the SUM of the events in first Window = 1+5+4+6+2 = 18. </a:t>
            </a:r>
          </a:p>
          <a:p>
            <a:r>
              <a:rPr lang="en-US" sz="1000" dirty="0">
                <a:solidFill>
                  <a:schemeClr val="bg2">
                    <a:lumMod val="50000"/>
                  </a:schemeClr>
                </a:solidFill>
              </a:rPr>
              <a:t>Currently all window types are of </a:t>
            </a:r>
            <a:r>
              <a:rPr lang="en-US" sz="1000" b="1" dirty="0">
                <a:solidFill>
                  <a:schemeClr val="bg2">
                    <a:lumMod val="50000"/>
                  </a:schemeClr>
                </a:solidFill>
              </a:rPr>
              <a:t>fixed width</a:t>
            </a:r>
            <a:r>
              <a:rPr lang="en-US" sz="1000" dirty="0">
                <a:solidFill>
                  <a:schemeClr val="bg2">
                    <a:lumMod val="50000"/>
                  </a:schemeClr>
                </a:solidFill>
              </a:rPr>
              <a:t> (</a:t>
            </a:r>
            <a:r>
              <a:rPr lang="en-US" sz="1000" b="1" dirty="0">
                <a:solidFill>
                  <a:schemeClr val="bg2">
                    <a:lumMod val="50000"/>
                  </a:schemeClr>
                </a:solidFill>
              </a:rPr>
              <a:t>fixed interval</a:t>
            </a:r>
            <a:r>
              <a:rPr lang="en-US" sz="1000" dirty="0">
                <a:solidFill>
                  <a:schemeClr val="bg2">
                    <a:lumMod val="50000"/>
                  </a:schemeClr>
                </a:solidFill>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145C3-F74D-4BE2-904C-7125AA1DDED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06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2/20/2017 7:45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007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2">
                    <a:lumMod val="50000"/>
                  </a:schemeClr>
                </a:solidFill>
              </a:rPr>
              <a:t>Tumbling windows specify a repeating, non-overlapping time interval of a fixed size.</a:t>
            </a:r>
          </a:p>
          <a:p>
            <a:r>
              <a:rPr lang="en-US" sz="1100" dirty="0">
                <a:solidFill>
                  <a:schemeClr val="bg2">
                    <a:lumMod val="50000"/>
                  </a:schemeClr>
                </a:solidFill>
              </a:rPr>
              <a:t>Syntax: TUMBLINGWINDOW(</a:t>
            </a:r>
            <a:r>
              <a:rPr lang="en-US" sz="1100" dirty="0" err="1">
                <a:solidFill>
                  <a:schemeClr val="bg2">
                    <a:lumMod val="50000"/>
                  </a:schemeClr>
                </a:solidFill>
              </a:rPr>
              <a:t>timeunit</a:t>
            </a:r>
            <a:r>
              <a:rPr lang="en-US" sz="1100" dirty="0">
                <a:solidFill>
                  <a:schemeClr val="bg2">
                    <a:lumMod val="50000"/>
                  </a:schemeClr>
                </a:solidFill>
              </a:rPr>
              <a:t>, </a:t>
            </a:r>
            <a:r>
              <a:rPr lang="en-US" sz="1100" dirty="0" err="1">
                <a:solidFill>
                  <a:schemeClr val="bg2">
                    <a:lumMod val="50000"/>
                  </a:schemeClr>
                </a:solidFill>
              </a:rPr>
              <a:t>windowsize</a:t>
            </a:r>
            <a:r>
              <a:rPr lang="en-US" sz="1100" dirty="0">
                <a:solidFill>
                  <a:schemeClr val="bg2">
                    <a:lumMod val="50000"/>
                  </a:schemeClr>
                </a:solidFill>
              </a:rPr>
              <a:t>)</a:t>
            </a:r>
          </a:p>
          <a:p>
            <a:r>
              <a:rPr lang="en-US" sz="1100" dirty="0" err="1">
                <a:solidFill>
                  <a:schemeClr val="bg2">
                    <a:lumMod val="50000"/>
                  </a:schemeClr>
                </a:solidFill>
              </a:rPr>
              <a:t>Timeunit</a:t>
            </a:r>
            <a:r>
              <a:rPr lang="en-US" sz="1100" dirty="0">
                <a:solidFill>
                  <a:schemeClr val="bg2">
                    <a:lumMod val="50000"/>
                  </a:schemeClr>
                </a:solidFill>
              </a:rPr>
              <a:t> – day, hour, minute, second, millisecond, microsecond, nanosecond.</a:t>
            </a:r>
          </a:p>
          <a:p>
            <a:r>
              <a:rPr lang="en-US" sz="1100" dirty="0" err="1">
                <a:solidFill>
                  <a:schemeClr val="bg2">
                    <a:lumMod val="50000"/>
                  </a:schemeClr>
                </a:solidFill>
              </a:rPr>
              <a:t>Windowsize</a:t>
            </a:r>
            <a:r>
              <a:rPr lang="en-US" sz="1100" dirty="0">
                <a:solidFill>
                  <a:schemeClr val="bg2">
                    <a:lumMod val="50000"/>
                  </a:schemeClr>
                </a:solidFill>
              </a:rPr>
              <a:t> – a </a:t>
            </a:r>
            <a:r>
              <a:rPr lang="en-US" sz="1100" dirty="0" err="1">
                <a:solidFill>
                  <a:schemeClr val="bg2">
                    <a:lumMod val="50000"/>
                  </a:schemeClr>
                </a:solidFill>
              </a:rPr>
              <a:t>bigInteger</a:t>
            </a:r>
            <a:r>
              <a:rPr lang="en-US" sz="1100" dirty="0">
                <a:solidFill>
                  <a:schemeClr val="bg2">
                    <a:lumMod val="50000"/>
                  </a:schemeClr>
                </a:solidFill>
              </a:rPr>
              <a:t>  that described the size (width) of a window.</a:t>
            </a:r>
          </a:p>
          <a:p>
            <a:r>
              <a:rPr lang="en-US" sz="1100" dirty="0">
                <a:solidFill>
                  <a:schemeClr val="bg2">
                    <a:lumMod val="50000"/>
                  </a:schemeClr>
                </a:solidFill>
              </a:rPr>
              <a:t>Note that because tumbling windows are non-overlapping each event can only belong to one tumbling window.</a:t>
            </a:r>
          </a:p>
          <a:p>
            <a:r>
              <a:rPr lang="en-US" sz="1100" dirty="0">
                <a:solidFill>
                  <a:schemeClr val="bg2">
                    <a:lumMod val="50000"/>
                  </a:schemeClr>
                </a:solidFill>
              </a:rPr>
              <a:t>The query just counts the numbers of vehicles passing the toll station every 20 seconds, grouped by Toll 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62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To get a finer granularity of time, we can use a generalized version of tumbling window, called </a:t>
            </a:r>
            <a:r>
              <a:rPr lang="en-US" sz="1000" b="1" dirty="0">
                <a:solidFill>
                  <a:schemeClr val="bg2">
                    <a:lumMod val="50000"/>
                  </a:schemeClr>
                </a:solidFill>
              </a:rPr>
              <a:t>Hopping Window. </a:t>
            </a:r>
            <a:r>
              <a:rPr lang="en-US" sz="1000" dirty="0">
                <a:solidFill>
                  <a:schemeClr val="bg2">
                    <a:lumMod val="50000"/>
                  </a:schemeClr>
                </a:solidFill>
              </a:rPr>
              <a:t>Hopping windows are windows that "hop" forward in time by a fixed period. The window is defined by two time spans: the hop size H and the window size S. For every H time unit, a new window of size S is created. The tumbling window is a special case of a hopping window where the hop size is equal to the window size. </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HOPPINGWINDOW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r>
              <a:rPr lang="en-US" sz="1000" dirty="0" err="1">
                <a:solidFill>
                  <a:schemeClr val="bg2">
                    <a:lumMod val="50000"/>
                  </a:schemeClr>
                </a:solidFill>
              </a:rPr>
              <a:t>hopsize</a:t>
            </a:r>
            <a:r>
              <a:rPr lang="en-US" sz="1000" dirty="0">
                <a:solidFill>
                  <a:schemeClr val="bg2">
                    <a:lumMod val="50000"/>
                  </a:schemeClr>
                </a:solidFill>
              </a:rPr>
              <a:t> )  </a:t>
            </a:r>
          </a:p>
          <a:p>
            <a:r>
              <a:rPr lang="en-US" sz="1000" dirty="0">
                <a:solidFill>
                  <a:schemeClr val="bg2">
                    <a:lumMod val="50000"/>
                  </a:schemeClr>
                </a:solidFill>
              </a:rPr>
              <a:t>HOPPINGWINDOW ( Duration(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 Hop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p>
          <a:p>
            <a:r>
              <a:rPr lang="en-US" sz="1000" i="1" dirty="0">
                <a:solidFill>
                  <a:schemeClr val="bg2">
                    <a:lumMod val="50000"/>
                  </a:schemeClr>
                </a:solidFill>
              </a:rPr>
              <a:t>Note: The Hopping Window can be used in the above two ways. If the </a:t>
            </a:r>
            <a:r>
              <a:rPr lang="en-US" sz="1000" i="1" dirty="0" err="1">
                <a:solidFill>
                  <a:schemeClr val="bg2">
                    <a:lumMod val="50000"/>
                  </a:schemeClr>
                </a:solidFill>
              </a:rPr>
              <a:t>windowsize</a:t>
            </a:r>
            <a:r>
              <a:rPr lang="en-US" sz="1000" i="1" dirty="0">
                <a:solidFill>
                  <a:schemeClr val="bg2">
                    <a:lumMod val="50000"/>
                  </a:schemeClr>
                </a:solidFill>
              </a:rPr>
              <a:t> and the </a:t>
            </a:r>
            <a:r>
              <a:rPr lang="en-US" sz="1000" i="1" dirty="0" err="1">
                <a:solidFill>
                  <a:schemeClr val="bg2">
                    <a:lumMod val="50000"/>
                  </a:schemeClr>
                </a:solidFill>
              </a:rPr>
              <a:t>hopsize</a:t>
            </a:r>
            <a:r>
              <a:rPr lang="en-US" sz="1000" i="1" dirty="0">
                <a:solidFill>
                  <a:schemeClr val="bg2">
                    <a:lumMod val="50000"/>
                  </a:schemeClr>
                </a:solidFill>
              </a:rPr>
              <a:t> has the same </a:t>
            </a:r>
            <a:r>
              <a:rPr lang="en-US" sz="1000" i="1" dirty="0" err="1">
                <a:solidFill>
                  <a:schemeClr val="bg2">
                    <a:lumMod val="50000"/>
                  </a:schemeClr>
                </a:solidFill>
              </a:rPr>
              <a:t>timeunit</a:t>
            </a:r>
            <a:r>
              <a:rPr lang="en-US" sz="1000" i="1" dirty="0">
                <a:solidFill>
                  <a:schemeClr val="bg2">
                    <a:lumMod val="50000"/>
                  </a:schemeClr>
                </a:solidFill>
              </a:rPr>
              <a:t>, you can use it without the Duration and Hop functions. </a:t>
            </a:r>
          </a:p>
          <a:p>
            <a:r>
              <a:rPr lang="en-US" sz="1000" i="1" dirty="0">
                <a:solidFill>
                  <a:schemeClr val="bg2">
                    <a:lumMod val="50000"/>
                  </a:schemeClr>
                </a:solidFill>
              </a:rPr>
              <a:t>The Duration function can also be used with other types of windows to specify the window size</a:t>
            </a:r>
            <a:endParaRPr lang="en-US" sz="1000" dirty="0">
              <a:solidFill>
                <a:schemeClr val="bg2">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88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A Sliding window is a fixed length window which moves forward by an (€) epsilon and produces an output only during the occurrence of an event. An epsilon is one hundredth of a nanosecond.</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SLIDINGWINDOW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a:t>
            </a:r>
          </a:p>
          <a:p>
            <a:r>
              <a:rPr lang="en-US" sz="1000" dirty="0">
                <a:solidFill>
                  <a:schemeClr val="bg2">
                    <a:lumMod val="50000"/>
                  </a:schemeClr>
                </a:solidFill>
              </a:rPr>
              <a:t>SLIDINGWINDOW(DURATION(</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 Hop(</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a:t>
            </a:r>
          </a:p>
          <a:p>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677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bg2">
                    <a:lumMod val="50000"/>
                  </a:schemeClr>
                </a:solidFill>
                <a:effectLst/>
                <a:latin typeface="+mn-lt"/>
                <a:ea typeface="MS PGothic" panose="020B0600070205080204" pitchFamily="34" charset="-128"/>
              </a:rPr>
              <a:t>The resource available for processing Stream Analytics jobs is measured by </a:t>
            </a:r>
            <a:r>
              <a:rPr lang="en-US" sz="1000" i="1" kern="1200" dirty="0">
                <a:solidFill>
                  <a:schemeClr val="bg2">
                    <a:lumMod val="50000"/>
                  </a:schemeClr>
                </a:solidFill>
                <a:effectLst/>
                <a:latin typeface="+mn-lt"/>
                <a:ea typeface="MS PGothic" panose="020B0600070205080204" pitchFamily="34" charset="-128"/>
              </a:rPr>
              <a:t>Streaming Unit</a:t>
            </a:r>
            <a:r>
              <a:rPr lang="en-US" sz="1000" kern="1200" dirty="0">
                <a:solidFill>
                  <a:schemeClr val="bg2">
                    <a:lumMod val="50000"/>
                  </a:schemeClr>
                </a:solidFill>
                <a:effectLst/>
                <a:latin typeface="+mn-lt"/>
                <a:ea typeface="MS PGothic" panose="020B0600070205080204" pitchFamily="34" charset="-128"/>
              </a:rPr>
              <a:t>. Each streaming unit can provide up to 1 MB/second throughput. Each job needs a minimum of one streaming unit, which is the default for all jobs. You can </a:t>
            </a:r>
            <a:r>
              <a:rPr lang="en-US" sz="1000" dirty="0">
                <a:solidFill>
                  <a:schemeClr val="bg2">
                    <a:lumMod val="50000"/>
                  </a:schemeClr>
                </a:solidFill>
              </a:rPr>
              <a:t>allocate</a:t>
            </a:r>
            <a:r>
              <a:rPr lang="en-US" sz="1000" kern="1200" dirty="0">
                <a:solidFill>
                  <a:schemeClr val="bg2">
                    <a:lumMod val="50000"/>
                  </a:schemeClr>
                </a:solidFill>
                <a:effectLst/>
                <a:latin typeface="+mn-lt"/>
                <a:ea typeface="MS PGothic" panose="020B0600070205080204" pitchFamily="34" charset="-128"/>
              </a:rPr>
              <a:t> up to 12 streaming units for a Stream Analytics job using the Azure Management portal.</a:t>
            </a:r>
          </a:p>
          <a:p>
            <a:r>
              <a:rPr lang="en-US" sz="1000" kern="1200" dirty="0">
                <a:solidFill>
                  <a:schemeClr val="bg2">
                    <a:lumMod val="50000"/>
                  </a:schemeClr>
                </a:solidFill>
                <a:effectLst/>
                <a:latin typeface="+mn-lt"/>
                <a:ea typeface="MS PGothic" panose="020B0600070205080204" pitchFamily="34" charset="-128"/>
              </a:rPr>
              <a:t>The</a:t>
            </a:r>
            <a:r>
              <a:rPr lang="en-US" sz="1000" kern="1200" baseline="0" dirty="0">
                <a:solidFill>
                  <a:schemeClr val="bg2">
                    <a:lumMod val="50000"/>
                  </a:schemeClr>
                </a:solidFill>
                <a:effectLst/>
                <a:latin typeface="+mn-lt"/>
                <a:ea typeface="MS PGothic" panose="020B0600070205080204" pitchFamily="34" charset="-128"/>
              </a:rPr>
              <a:t> number of streaming units that your need for a job depends on the expected performance. The performance depends on the rate at which the events are arriving (events per second), the size of the events (bytes/sec) and the complexity of the query.  Allocating more streaming units can improve the performance of the query i.e. the number of events it can process. The number of streaming units that can be consumed by a job depends on the number of steps and the number of partitions. An un-partitioned step can only consume 12 streaming units.</a:t>
            </a:r>
            <a:endParaRPr lang="en-US" sz="1200" kern="1200" baseline="0" dirty="0">
              <a:solidFill>
                <a:schemeClr val="tx1"/>
              </a:solidFill>
              <a:effectLst/>
              <a:latin typeface="+mn-lt"/>
              <a:ea typeface="MS PGothic" panose="020B0600070205080204" pitchFamily="34" charset="-128"/>
            </a:endParaRPr>
          </a:p>
          <a:p>
            <a:r>
              <a:rPr lang="en-US" sz="1000" kern="1200" baseline="0" dirty="0">
                <a:solidFill>
                  <a:schemeClr val="bg2">
                    <a:lumMod val="50000"/>
                  </a:schemeClr>
                </a:solidFill>
                <a:effectLst/>
                <a:latin typeface="+mn-lt"/>
                <a:ea typeface="MS PGothic" panose="020B0600070205080204" pitchFamily="34" charset="-128"/>
              </a:rPr>
              <a:t>Note that streaming units cost money … so be careful with how many streaming unit you allocate.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165F4-DC21-4AE0-95B1-28FE139638B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7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2/20/2017 7:45 AM</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29</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01239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612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2/20/2017 7:45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085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7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27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7:45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24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2/20/2017 7:45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17533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3.pn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emf"/><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7.xml"/><Relationship Id="rId4" Type="http://schemas.openxmlformats.org/officeDocument/2006/relationships/image" Target="../media/image28.emf"/></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9.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2945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61697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789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54188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72597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81523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94259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69830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258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8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718204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22695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880667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73834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0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5294"/>
            </a:lvl1pPr>
          </a:lstStyle>
          <a:p>
            <a:r>
              <a:rPr lang="en-US"/>
              <a:t>Click to edit Master title style</a:t>
            </a:r>
            <a:endParaRPr lang="en-US" dirty="0"/>
          </a:p>
        </p:txBody>
      </p:sp>
    </p:spTree>
    <p:extLst>
      <p:ext uri="{BB962C8B-B14F-4D97-AF65-F5344CB8AC3E}">
        <p14:creationId xmlns:p14="http://schemas.microsoft.com/office/powerpoint/2010/main" val="88513960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804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8790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p>
        </p:txBody>
      </p:sp>
    </p:spTree>
    <p:extLst>
      <p:ext uri="{BB962C8B-B14F-4D97-AF65-F5344CB8AC3E}">
        <p14:creationId xmlns:p14="http://schemas.microsoft.com/office/powerpoint/2010/main" val="35440676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6459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9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0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77296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66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303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4"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defTabSz="457200"/>
            <a:fld id="{FFB82908-4842-4340-9D73-01C813DDC308}" type="slidenum">
              <a:rPr lang="en-US" smtClean="0">
                <a:solidFill>
                  <a:srgbClr val="505050">
                    <a:tint val="75000"/>
                  </a:srgbClr>
                </a:solidFill>
              </a:rPr>
              <a:pPr defTabSz="457200"/>
              <a:t>‹#›</a:t>
            </a:fld>
            <a:endParaRPr lang="en-US" dirty="0">
              <a:solidFill>
                <a:srgbClr val="505050">
                  <a:tint val="75000"/>
                </a:srgbClr>
              </a:solidFill>
            </a:endParaRPr>
          </a:p>
        </p:txBody>
      </p:sp>
    </p:spTree>
    <p:extLst>
      <p:ext uri="{BB962C8B-B14F-4D97-AF65-F5344CB8AC3E}">
        <p14:creationId xmlns:p14="http://schemas.microsoft.com/office/powerpoint/2010/main" val="40558092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74183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defTabSz="457200"/>
            <a:fld id="{4AAD347D-5ACD-4C99-B74B-A9C85AD731AF}" type="datetimeFigureOut">
              <a:rPr lang="en-US" dirty="0">
                <a:solidFill>
                  <a:srgbClr val="505050"/>
                </a:solidFill>
              </a:rPr>
              <a:pPr defTabSz="457200"/>
              <a:t>2/20/2017</a:t>
            </a:fld>
            <a:endParaRPr lang="en-US" dirty="0">
              <a:solidFill>
                <a:srgbClr val="505050"/>
              </a:solidFill>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42286889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algn="r" defTabSz="457200"/>
            <a:fld id="{BAAF4389-025E-448A-AEEE-02333ADE33C4}" type="slidenum">
              <a:rPr lang="en-US" sz="1000">
                <a:gradFill>
                  <a:gsLst>
                    <a:gs pos="2917">
                      <a:srgbClr val="505050"/>
                    </a:gs>
                    <a:gs pos="30000">
                      <a:srgbClr val="505050"/>
                    </a:gs>
                  </a:gsLst>
                  <a:lin ang="5400000" scaled="0"/>
                </a:gradFill>
              </a:rPr>
              <a:pPr algn="r" defTabSz="457200"/>
              <a:t>‹#›</a:t>
            </a:fld>
            <a:endParaRPr lang="en-US" sz="1000"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212521261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7030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a:t>Sub Title for the slide</a:t>
            </a:r>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1965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45879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defTabSz="457200"/>
            <a:fld id="{9796027F-7875-4030-9381-8BD8C4F21935}" type="datetimeFigureOut">
              <a:rPr lang="en-US" dirty="0">
                <a:solidFill>
                  <a:srgbClr val="505050"/>
                </a:solidFill>
              </a:rPr>
              <a:pPr defTabSz="457200"/>
              <a:t>2/20/2017</a:t>
            </a:fld>
            <a:endParaRPr lang="en-US" dirty="0">
              <a:solidFill>
                <a:srgbClr val="505050"/>
              </a:solidFill>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157660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906838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059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7534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64620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242095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8594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nchor="t"/>
          <a:lstStyle/>
          <a:p>
            <a:r>
              <a:rPr lang="en-US"/>
              <a:t>Click to edit Master title style</a:t>
            </a:r>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39730612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E3502A7-4953-4248-9C90-F38E3369A26B}" type="datetimeFigureOut">
              <a:rPr lang="en-US" smtClean="0"/>
              <a:t>2/20/2017</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B76EA12D-8CE7-4A93-BE25-B64E43E4FAD3}" type="slidenum">
              <a:rPr lang="en-US" smtClean="0"/>
              <a:t>‹#›</a:t>
            </a:fld>
            <a:endParaRPr lang="en-US"/>
          </a:p>
        </p:txBody>
      </p:sp>
    </p:spTree>
    <p:extLst>
      <p:ext uri="{BB962C8B-B14F-4D97-AF65-F5344CB8AC3E}">
        <p14:creationId xmlns:p14="http://schemas.microsoft.com/office/powerpoint/2010/main" val="2963434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87428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4451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133507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10514373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974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677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570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952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72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94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288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475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208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68966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171466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063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30586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673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43179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7984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40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86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1944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268568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16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9490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39" y="1038194"/>
            <a:ext cx="11653523" cy="561290"/>
          </a:xfrm>
        </p:spPr>
        <p:txBody>
          <a:bodyPr/>
          <a:lstStyle>
            <a:lvl1pPr marL="0" indent="0">
              <a:buNone/>
              <a:defRPr sz="2745">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198446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95698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92180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6783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03323"/>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178312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621968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633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1642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08943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1386345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8974682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53089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15826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19016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Vuota">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www.wpc2016.it – info@wpc2016.it - +39 02 365738.11</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
        <p:nvSpPr>
          <p:cNvPr id="8" name="Rectangle 37"/>
          <p:cNvSpPr/>
          <p:nvPr userDrawn="1"/>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044" y="6356350"/>
            <a:ext cx="1080000" cy="295308"/>
          </a:xfrm>
          <a:prstGeom prst="rect">
            <a:avLst/>
          </a:prstGeom>
        </p:spPr>
      </p:pic>
      <p:sp>
        <p:nvSpPr>
          <p:cNvPr id="11" name="Content Placeholder 2"/>
          <p:cNvSpPr>
            <a:spLocks noGrp="1"/>
          </p:cNvSpPr>
          <p:nvPr>
            <p:ph idx="1"/>
          </p:nvPr>
        </p:nvSpPr>
        <p:spPr>
          <a:xfrm>
            <a:off x="598911" y="1583870"/>
            <a:ext cx="10585558" cy="4400877"/>
          </a:xfrm>
        </p:spPr>
        <p:txBody>
          <a:bodyPr/>
          <a:lstStyle>
            <a:lvl1pPr marL="342900" indent="-3429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p:cNvSpPr>
            <a:spLocks noGrp="1"/>
          </p:cNvSpPr>
          <p:nvPr>
            <p:ph type="title"/>
          </p:nvPr>
        </p:nvSpPr>
        <p:spPr>
          <a:xfrm>
            <a:off x="2798413" y="854100"/>
            <a:ext cx="8386055" cy="562808"/>
          </a:xfrm>
          <a:prstGeom prst="rect">
            <a:avLst/>
          </a:prstGeo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3" name="Rettangolo 12"/>
          <p:cNvSpPr/>
          <p:nvPr userDrawn="1"/>
        </p:nvSpPr>
        <p:spPr>
          <a:xfrm>
            <a:off x="469558" y="461319"/>
            <a:ext cx="2199503" cy="749643"/>
          </a:xfrm>
          <a:prstGeom prst="rect">
            <a:avLst/>
          </a:prstGeom>
          <a:solidFill>
            <a:srgbClr val="FFFFFF"/>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it-IT"/>
          </a:p>
        </p:txBody>
      </p:sp>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910" y="572476"/>
            <a:ext cx="1921870" cy="540140"/>
          </a:xfrm>
          <a:prstGeom prst="rect">
            <a:avLst/>
          </a:prstGeom>
        </p:spPr>
      </p:pic>
    </p:spTree>
    <p:extLst>
      <p:ext uri="{BB962C8B-B14F-4D97-AF65-F5344CB8AC3E}">
        <p14:creationId xmlns:p14="http://schemas.microsoft.com/office/powerpoint/2010/main" val="13601997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9898718"/>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05940057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60268722"/>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9370966"/>
      </p:ext>
    </p:extLst>
  </p:cSld>
  <p:clrMapOvr>
    <a:overrideClrMapping bg1="dk1" tx1="lt1" bg2="dk2" tx2="lt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359660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903780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142582669"/>
      </p:ext>
    </p:extLst>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7035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1271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858905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66096243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63959875"/>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765558"/>
      </p:ext>
    </p:extLst>
  </p:cSld>
  <p:clrMapOvr>
    <a:masterClrMapping/>
  </p:clrMapOvr>
  <p:transition spd="slow">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20/02/2017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565995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418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59148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1477366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57267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27890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44765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2874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87490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53486501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86947855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0611475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527130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95506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725233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6122168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4763739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3839129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99748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2871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301251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78653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3841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85575007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22691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526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06935012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41598201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310317747"/>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13942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087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00603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17741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640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06258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708186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561014-E1F6-460C-8D2E-A46113450FD8}"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91806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2660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68709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416309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3949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02133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4595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17594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4820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4272467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949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0B561014-E1F6-460C-8D2E-A46113450FD8}" type="datetimeFigureOut">
              <a:rPr lang="it-IT" smtClean="0"/>
              <a:t>20/02/2017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65627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811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2628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22011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806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6926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861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23126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87311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93484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40085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0B561014-E1F6-460C-8D2E-A46113450FD8}" type="datetimeFigureOut">
              <a:rPr lang="it-IT" smtClean="0"/>
              <a:t>20/02/2017</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774128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8958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120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1047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897035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3722404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6175192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88861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532718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27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53664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0B561014-E1F6-460C-8D2E-A46113450FD8}" type="datetimeFigureOut">
              <a:rPr lang="it-IT" smtClean="0"/>
              <a:t>20/02/2017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703086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18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8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909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870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5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38724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66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811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301952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29596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631788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61014-E1F6-460C-8D2E-A46113450FD8}" type="datetimeFigureOut">
              <a:rPr lang="it-IT" smtClean="0"/>
              <a:t>20/02/2017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7317682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1038819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20/02/2017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365583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4F714FAA-F813-42CE-A15F-ED61E9A776B2}" type="datetimeFigureOut">
              <a:rPr lang="it-IT" smtClean="0"/>
              <a:t>20/02/2017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1971114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14FAA-F813-42CE-A15F-ED61E9A776B2}" type="datetimeFigureOut">
              <a:rPr lang="it-IT" smtClean="0"/>
              <a:t>20/02/2017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245569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79143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26338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dirty="0"/>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467045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3671500543"/>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Con2020fidential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672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US"/>
              <a:t>Microsoft Con2020fidential</a:t>
            </a: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819476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20/02/2017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6347771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815710"/>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764599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053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t>Microsoft Con2020fidential</a:t>
            </a:r>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3764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62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55122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77825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72771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279682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811366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20/02/2017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0839317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1" y="358"/>
            <a:ext cx="12191999" cy="6840232"/>
          </a:xfrm>
          <a:prstGeom prst="rect">
            <a:avLst/>
          </a:prstGeom>
        </p:spPr>
      </p:pic>
      <p:sp>
        <p:nvSpPr>
          <p:cNvPr id="8" name="Rectangle 7"/>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90003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
        <p:nvSpPr>
          <p:cNvPr id="12" name="Rectangle 11"/>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7089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5"/>
            <a:ext cx="7171399" cy="2205807"/>
          </a:xfrm>
          <a:noFill/>
        </p:spPr>
        <p:txBody>
          <a:bodyPr lIns="146252" tIns="91409" rIns="146252" bIns="9140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41"/>
            <a:ext cx="7171399" cy="2232935"/>
          </a:xfrm>
          <a:noFill/>
        </p:spPr>
        <p:txBody>
          <a:bodyPr lIns="146252" tIns="109688" rIns="146252" bIns="109688">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4124804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52" tIns="91409" rIns="146252" bIns="91409" anchor="t" anchorCtr="0"/>
          <a:lstStyle>
            <a:lvl1pPr>
              <a:defRPr sz="5196" spc="-99"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9"/>
            <a:ext cx="7171399" cy="1789991"/>
          </a:xfrm>
        </p:spPr>
        <p:txBody>
          <a:bodyPr tIns="109688" bIns="109688">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78853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52" tIns="91409" rIns="146252" bIns="9140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9"/>
            <a:ext cx="7171399" cy="1789991"/>
          </a:xfrm>
        </p:spPr>
        <p:txBody>
          <a:bodyPr tIns="109688" bIns="109688">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13670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970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52" tIns="91409" rIns="146252" bIns="9140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252" tIns="109688" rIns="146252" bIns="109688">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542038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717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154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11570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63.xml"/><Relationship Id="rId1"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8.vml"/><Relationship Id="rId2" Type="http://schemas.openxmlformats.org/officeDocument/2006/relationships/theme" Target="../theme/theme12.xml"/><Relationship Id="rId1" Type="http://schemas.openxmlformats.org/officeDocument/2006/relationships/slideLayout" Target="../slideLayouts/slideLayout165.xml"/><Relationship Id="rId6" Type="http://schemas.openxmlformats.org/officeDocument/2006/relationships/image" Target="../media/image32.emf"/><Relationship Id="rId5" Type="http://schemas.openxmlformats.org/officeDocument/2006/relationships/oleObject" Target="../embeddings/oleObject8.bin"/><Relationship Id="rId4" Type="http://schemas.openxmlformats.org/officeDocument/2006/relationships/tags" Target="../tags/tag8.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67.xml"/><Relationship Id="rId1" Type="http://schemas.openxmlformats.org/officeDocument/2006/relationships/slideLayout" Target="../slideLayouts/slideLayout16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5" Type="http://schemas.openxmlformats.org/officeDocument/2006/relationships/theme" Target="../theme/theme14.xml"/><Relationship Id="rId4" Type="http://schemas.openxmlformats.org/officeDocument/2006/relationships/slideLayout" Target="../slideLayouts/slideLayout171.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74.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image" Target="../media/image4.png"/><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theme" Target="../theme/theme17.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image" Target="../media/image4.png"/><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vmlDrawing" Target="../drawings/vmlDrawing1.v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4.xml"/><Relationship Id="rId38" Type="http://schemas.openxmlformats.org/officeDocument/2006/relationships/image" Target="../media/image2.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oleObject" Target="../embeddings/oleObject1.bin"/><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theme" Target="../theme/theme5.xml"/><Relationship Id="rId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theme" Target="../theme/theme7.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theme" Target="../theme/theme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8" Type="http://schemas.openxmlformats.org/officeDocument/2006/relationships/slideLayout" Target="../slideLayouts/slideLayout92.xml"/><Relationship Id="rId51"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theme" Target="../theme/theme9.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61014-E1F6-460C-8D2E-A46113450FD8}" type="datetimeFigureOut">
              <a:rPr lang="it-IT" smtClean="0"/>
              <a:t>20/02/2017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508CBC-223B-44CC-87C5-01E0F5A4F327}" type="slidenum">
              <a:rPr lang="it-IT" smtClean="0"/>
              <a:t>‹#›</a:t>
            </a:fld>
            <a:endParaRPr lang="it-IT"/>
          </a:p>
        </p:txBody>
      </p:sp>
    </p:spTree>
    <p:extLst>
      <p:ext uri="{BB962C8B-B14F-4D97-AF65-F5344CB8AC3E}">
        <p14:creationId xmlns:p14="http://schemas.microsoft.com/office/powerpoint/2010/main" val="859387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6040721"/>
      </p:ext>
    </p:extLst>
  </p:cSld>
  <p:clrMap bg1="lt1" tx1="dk1" bg2="lt2" tx2="dk2" accent1="accent1" accent2="accent2" accent3="accent3" accent4="accent4" accent5="accent5" accent6="accent6" hlink="hlink" folHlink="folHlink"/>
  <p:sldLayoutIdLst>
    <p:sldLayoutId id="2147483846" r:id="rId1"/>
    <p:sldLayoutId id="214748384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0AFC7-7371-4A89-A8FA-1019EC324CDE}" type="datetimeFigureOut">
              <a:rPr lang="en-US" smtClean="0"/>
              <a:t>2/20/2017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24A92-B1D4-49C9-9B2A-BB78325689C0}" type="slidenum">
              <a:rPr lang="en-US" smtClean="0"/>
              <a:t>‹#›</a:t>
            </a:fld>
            <a:endParaRPr lang="en-US"/>
          </a:p>
        </p:txBody>
      </p:sp>
    </p:spTree>
    <p:extLst>
      <p:ext uri="{BB962C8B-B14F-4D97-AF65-F5344CB8AC3E}">
        <p14:creationId xmlns:p14="http://schemas.microsoft.com/office/powerpoint/2010/main" val="2195796064"/>
      </p:ext>
    </p:extLst>
  </p:cSld>
  <p:clrMap bg1="lt1" tx1="dk1" bg2="lt2" tx2="dk2" accent1="accent1" accent2="accent2" accent3="accent3" accent4="accent4" accent5="accent5" accent6="accent6" hlink="hlink" folHlink="folHlink"/>
  <p:sldLayoutIdLst>
    <p:sldLayoutId id="2147483850"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4" name="think-cell Slide" r:id="rId5" imgW="378" imgH="377" progId="TCLayout.ActiveDocument.1">
                  <p:embed/>
                </p:oleObj>
              </mc:Choice>
              <mc:Fallback>
                <p:oleObj name="think-cell Slide" r:id="rId5" imgW="378" imgH="377" progId="TCLayout.ActiveDocument.1">
                  <p:embed/>
                  <p:pic>
                    <p:nvPicPr>
                      <p:cNvPr id="3" name="Object 2"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671925306"/>
      </p:ext>
    </p:extLst>
  </p:cSld>
  <p:clrMap bg1="lt1" tx1="dk1" bg2="lt2" tx2="dk2" accent1="accent1" accent2="accent2" accent3="accent3" accent4="accent4" accent5="accent5" accent6="accent6" hlink="hlink" folHlink="folHlink"/>
  <p:sldLayoutIdLst>
    <p:sldLayoutId id="2147483852" r:id="rId1"/>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08933"/>
            <a:ext cx="11653521" cy="2184808"/>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012080491"/>
      </p:ext>
    </p:extLst>
  </p:cSld>
  <p:clrMap bg1="lt1" tx1="dk1" bg2="lt2" tx2="dk2" accent1="accent1" accent2="accent2" accent3="accent3" accent4="accent4" accent5="accent5" accent6="accent6" hlink="hlink" folHlink="folHlink"/>
  <p:sldLayoutIdLst>
    <p:sldLayoutId id="2147483854" r:id="rId1"/>
    <p:sldLayoutId id="2147483855" r:id="rId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83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6423326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60" r:id="rId3"/>
    <p:sldLayoutId id="2147483861"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4048175317"/>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1010769886"/>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04778138"/>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700650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2/20/2017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7244724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80" name="think-cell Slide" r:id="rId37" imgW="270" imgH="270" progId="TCLayout.ActiveDocument.1">
                  <p:embed/>
                </p:oleObj>
              </mc:Choice>
              <mc:Fallback>
                <p:oleObj name="think-cell Slide" r:id="rId37" imgW="270" imgH="270" progId="TCLayout.ActiveDocument.1">
                  <p:embed/>
                  <p:pic>
                    <p:nvPicPr>
                      <p:cNvPr id="6" name="Object 5" hidden="1"/>
                      <p:cNvPicPr/>
                      <p:nvPr/>
                    </p:nvPicPr>
                    <p:blipFill>
                      <a:blip r:embed="rId38"/>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8967304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14FAA-F813-42CE-A15F-ED61E9A776B2}" type="datetimeFigureOut">
              <a:rPr lang="it-IT" smtClean="0"/>
              <a:t>20/02/2017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28D5-0817-470D-A54E-83F3D61569A5}" type="slidenum">
              <a:rPr lang="it-IT" smtClean="0"/>
              <a:t>‹#›</a:t>
            </a:fld>
            <a:endParaRPr lang="it-IT"/>
          </a:p>
        </p:txBody>
      </p:sp>
    </p:spTree>
    <p:extLst>
      <p:ext uri="{BB962C8B-B14F-4D97-AF65-F5344CB8AC3E}">
        <p14:creationId xmlns:p14="http://schemas.microsoft.com/office/powerpoint/2010/main" val="26455368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2358232597"/>
      </p:ext>
    </p:extLst>
  </p:cSld>
  <p:clrMap bg1="lt1" tx1="dk1" bg2="lt2" tx2="dk2" accent1="accent1" accent2="accent2" accent3="accent3" accent4="accent4" accent5="accent5" accent6="accent6" hlink="hlink" folHlink="folHlink"/>
  <p:sldLayoutIdLst>
    <p:sldLayoutId id="2147483754" r:id="rId1"/>
    <p:sldLayoutId id="2147483755" r:id="rId2"/>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r>
              <a:rPr lang="en-US"/>
              <a:t>Microsoft Con2020fidential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9758564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94967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Lst>
  <p:transition>
    <p:fade/>
  </p:transition>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9845985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83.xml"/><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2.xml"/><Relationship Id="rId7" Type="http://schemas.openxmlformats.org/officeDocument/2006/relationships/slideLayout" Target="../slideLayouts/slideLayout5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65.png"/><Relationship Id="rId4" Type="http://schemas.openxmlformats.org/officeDocument/2006/relationships/tags" Target="../tags/tag13.xml"/><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slideLayout" Target="../slideLayouts/slideLayout5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image" Target="../media/image65.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image" Target="../media/image64.png"/><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3.xml"/><Relationship Id="rId1" Type="http://schemas.openxmlformats.org/officeDocument/2006/relationships/themeOverride" Target="../theme/themeOverride1.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3.xml"/><Relationship Id="rId1" Type="http://schemas.openxmlformats.org/officeDocument/2006/relationships/slideLayout" Target="../slideLayouts/slideLayout1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3.xml"/></Relationships>
</file>

<file path=ppt/slides/_rels/slide5.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emf"/><Relationship Id="rId7" Type="http://schemas.openxmlformats.org/officeDocument/2006/relationships/image" Target="../media/image47.jpeg"/><Relationship Id="rId12" Type="http://schemas.openxmlformats.org/officeDocument/2006/relationships/image" Target="../media/image52.jpeg"/><Relationship Id="rId17" Type="http://schemas.openxmlformats.org/officeDocument/2006/relationships/image" Target="../media/image57.png"/><Relationship Id="rId2" Type="http://schemas.openxmlformats.org/officeDocument/2006/relationships/notesSlide" Target="../notesSlides/notesSlide3.xml"/><Relationship Id="rId16" Type="http://schemas.openxmlformats.org/officeDocument/2006/relationships/image" Target="../media/image56.png"/><Relationship Id="rId1" Type="http://schemas.openxmlformats.org/officeDocument/2006/relationships/slideLayout" Target="../slideLayouts/slideLayout30.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0.jpe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67.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519789" y="2424756"/>
            <a:ext cx="7446591" cy="53857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marL="0" marR="0" lvl="0" indent="0" algn="ctr" defTabSz="1118769" rtl="0" eaLnBrk="1" fontAlgn="base" latinLnBrk="0" hangingPunct="1">
              <a:lnSpc>
                <a:spcPct val="90000"/>
              </a:lnSpc>
              <a:spcBef>
                <a:spcPct val="0"/>
              </a:spcBef>
              <a:spcAft>
                <a:spcPct val="0"/>
              </a:spcAft>
              <a:buClrTx/>
              <a:buSzTx/>
              <a:buFontTx/>
              <a:buNone/>
              <a:tabLst/>
              <a:defRPr/>
            </a:pPr>
            <a:endParaRPr kumimoji="0" lang="en-US" sz="287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785387" y="2711668"/>
            <a:ext cx="6915396" cy="1270857"/>
          </a:xfrm>
        </p:spPr>
        <p:txBody>
          <a:bodyPr>
            <a:normAutofit/>
          </a:bodyPr>
          <a:lstStyle/>
          <a:p>
            <a:r>
              <a:rPr lang="en-US" dirty="0" err="1">
                <a:solidFill>
                  <a:schemeClr val="bg1"/>
                </a:solidFill>
              </a:rPr>
              <a:t>IoT</a:t>
            </a:r>
            <a:r>
              <a:rPr lang="en-US" dirty="0">
                <a:solidFill>
                  <a:schemeClr val="bg1"/>
                </a:solidFill>
              </a:rPr>
              <a:t> Camp</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85387" y="4884047"/>
            <a:ext cx="3632399" cy="784830"/>
          </a:xfrm>
          <a:prstGeom prst="rect">
            <a:avLst/>
          </a:prstGeom>
          <a:noFill/>
        </p:spPr>
        <p:txBody>
          <a:bodyPr wrap="square" rtlCol="0">
            <a:spAutoFit/>
          </a:bodyPr>
          <a:lstStyle/>
          <a:p>
            <a:pPr marL="0" marR="0" lvl="0" indent="0" algn="l" defTabSz="1097087"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goe UI Light"/>
                <a:ea typeface="+mn-ea"/>
                <a:cs typeface="+mn-cs"/>
              </a:rPr>
              <a:t>Emanuele Quacchio</a:t>
            </a:r>
          </a:p>
          <a:p>
            <a:pPr marL="0" marR="0" lvl="0" indent="0" algn="l" defTabSz="109708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STMicroelectronics</a:t>
            </a:r>
          </a:p>
          <a:p>
            <a:pPr marL="0" marR="0" lvl="0" indent="0" algn="l" defTabSz="109708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emanuele.quacchio@st.com</a:t>
            </a:r>
            <a:endParaRPr kumimoji="0" lang="it-IT" sz="1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TextBox 4"/>
          <p:cNvSpPr txBox="1"/>
          <p:nvPr/>
        </p:nvSpPr>
        <p:spPr>
          <a:xfrm>
            <a:off x="785387" y="5880185"/>
            <a:ext cx="2215158" cy="784830"/>
          </a:xfrm>
          <a:prstGeom prst="rect">
            <a:avLst/>
          </a:prstGeom>
          <a:noFill/>
        </p:spPr>
        <p:txBody>
          <a:bodyPr wrap="none" rtlCol="0">
            <a:spAutoFit/>
          </a:bodyPr>
          <a:lstStyle/>
          <a:p>
            <a:pPr marL="0" marR="0" lvl="0" indent="0" defTabSz="1097087" rtl="0" eaLnBrk="1" fontAlgn="auto" latinLnBrk="0" hangingPunct="1">
              <a:lnSpc>
                <a:spcPct val="90000"/>
              </a:lnSpc>
              <a:spcBef>
                <a:spcPct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Francesco Scullino</a:t>
            </a:r>
          </a:p>
          <a:p>
            <a:pPr lvl="0" defTabSz="1097087">
              <a:lnSpc>
                <a:spcPct val="90000"/>
              </a:lnSpc>
              <a:spcBef>
                <a:spcPct val="0"/>
              </a:spcBef>
              <a:defRPr/>
            </a:pPr>
            <a:r>
              <a:rPr lang="it-IT" sz="1600" dirty="0">
                <a:solidFill>
                  <a:prstClr val="white"/>
                </a:solidFill>
                <a:latin typeface="Segoe UI Light" panose="020B0502040204020203" pitchFamily="34" charset="0"/>
                <a:cs typeface="Segoe UI Light" panose="020B0502040204020203" pitchFamily="34" charset="0"/>
              </a:rPr>
              <a:t>MIC Torino - ISMB</a:t>
            </a:r>
          </a:p>
          <a:p>
            <a:pPr marL="0" marR="0" lvl="0" indent="0" defTabSz="1097087" rtl="0" eaLnBrk="1" fontAlgn="auto" latinLnBrk="0" hangingPunct="1">
              <a:lnSpc>
                <a:spcPct val="90000"/>
              </a:lnSpc>
              <a:spcBef>
                <a:spcPct val="0"/>
              </a:spcBef>
              <a:spcAft>
                <a:spcPts val="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v-frscul@microsoft.com</a:t>
            </a:r>
          </a:p>
        </p:txBody>
      </p:sp>
      <p:sp>
        <p:nvSpPr>
          <p:cNvPr id="10" name="TextBox 9"/>
          <p:cNvSpPr txBox="1"/>
          <p:nvPr/>
        </p:nvSpPr>
        <p:spPr>
          <a:xfrm>
            <a:off x="785387" y="3669272"/>
            <a:ext cx="4387996" cy="1006429"/>
          </a:xfrm>
          <a:prstGeom prst="rect">
            <a:avLst/>
          </a:prstGeom>
          <a:noFill/>
        </p:spPr>
        <p:txBody>
          <a:bodyPr wrap="square" rtlCol="0">
            <a:spAutoFit/>
          </a:bodyPr>
          <a:lstStyle/>
          <a:p>
            <a:pPr marL="0" marR="0" lvl="0" indent="0" algn="l" defTabSz="1097087"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goe UI Light"/>
                <a:ea typeface="+mn-ea"/>
                <a:cs typeface="+mn-cs"/>
              </a:rPr>
              <a:t>Erica Barone</a:t>
            </a:r>
          </a:p>
          <a:p>
            <a:pPr lvl="0" defTabSz="1097087">
              <a:lnSpc>
                <a:spcPct val="90000"/>
              </a:lnSpc>
              <a:spcBef>
                <a:spcPct val="0"/>
              </a:spcBef>
            </a:pPr>
            <a:r>
              <a:rPr lang="it-IT" sz="1600" spc="-100" dirty="0">
                <a:ln w="3175">
                  <a:noFill/>
                </a:ln>
                <a:solidFill>
                  <a:srgbClr val="FFFFFF"/>
                </a:solidFill>
                <a:latin typeface="Segoe UI Light"/>
                <a:ea typeface="ＭＳ Ｐゴシック" charset="0"/>
                <a:cs typeface="Segoe UI" pitchFamily="34" charset="0"/>
              </a:rPr>
              <a:t>Technical Evangelist Windows &amp; IoT</a:t>
            </a:r>
            <a:br>
              <a:rPr lang="it-IT" sz="1600" spc="-100" dirty="0">
                <a:ln w="3175">
                  <a:noFill/>
                </a:ln>
                <a:solidFill>
                  <a:srgbClr val="FFFFFF"/>
                </a:solidFill>
                <a:latin typeface="Segoe UI Light"/>
                <a:ea typeface="ＭＳ Ｐゴシック" charset="0"/>
                <a:cs typeface="Segoe UI" pitchFamily="34" charset="0"/>
              </a:rPr>
            </a:br>
            <a:r>
              <a:rPr lang="it-IT" sz="1600" spc="-100" dirty="0">
                <a:ln w="3175">
                  <a:noFill/>
                </a:ln>
                <a:solidFill>
                  <a:srgbClr val="FFFFFF"/>
                </a:solidFill>
                <a:latin typeface="Segoe UI Light"/>
                <a:ea typeface="ＭＳ Ｐゴシック" charset="0"/>
                <a:cs typeface="Segoe UI" pitchFamily="34" charset="0"/>
              </a:rPr>
              <a:t>@_ericabarone</a:t>
            </a:r>
            <a:br>
              <a:rPr lang="it-IT" sz="1600" spc="-100" dirty="0">
                <a:ln w="3175">
                  <a:noFill/>
                </a:ln>
                <a:solidFill>
                  <a:srgbClr val="FFFFFF"/>
                </a:solidFill>
                <a:latin typeface="Segoe UI Light"/>
                <a:ea typeface="ＭＳ Ｐゴシック" charset="0"/>
                <a:cs typeface="Segoe UI" pitchFamily="34" charset="0"/>
              </a:rPr>
            </a:br>
            <a:r>
              <a:rPr lang="it-IT" sz="1600" spc="-100" dirty="0">
                <a:ln w="3175">
                  <a:noFill/>
                </a:ln>
                <a:solidFill>
                  <a:srgbClr val="FFFFFF"/>
                </a:solidFill>
                <a:latin typeface="Segoe UI Light"/>
                <a:ea typeface="ＭＳ Ｐゴシック" charset="0"/>
                <a:cs typeface="Segoe UI" pitchFamily="34" charset="0"/>
              </a:rPr>
              <a:t>erica.barone@microsoft.com</a:t>
            </a:r>
            <a:endParaRPr kumimoji="0" lang="it-IT" sz="1600" u="none" strike="noStrike" kern="1200" cap="none" spc="0" normalizeH="0" baseline="0" noProof="0" dirty="0">
              <a:ln>
                <a:noFill/>
              </a:ln>
              <a:solidFill>
                <a:prstClr val="white"/>
              </a:solidFill>
              <a:effectLst/>
              <a:uLnTx/>
              <a:uFillTx/>
              <a:latin typeface="Segoe UI Light"/>
              <a:ea typeface="+mn-ea"/>
              <a:cs typeface="+mn-cs"/>
            </a:endParaRPr>
          </a:p>
        </p:txBody>
      </p:sp>
      <p:sp>
        <p:nvSpPr>
          <p:cNvPr id="12" name="TextBox 11"/>
          <p:cNvSpPr txBox="1"/>
          <p:nvPr/>
        </p:nvSpPr>
        <p:spPr>
          <a:xfrm>
            <a:off x="5410720" y="5896887"/>
            <a:ext cx="2098651" cy="784830"/>
          </a:xfrm>
          <a:prstGeom prst="rect">
            <a:avLst/>
          </a:prstGeom>
          <a:noFill/>
        </p:spPr>
        <p:txBody>
          <a:bodyPr wrap="none" rtlCol="0">
            <a:spAutoFit/>
          </a:bodyPr>
          <a:lstStyle/>
          <a:p>
            <a:pPr marL="0" marR="0" lvl="0" indent="0" algn="r" defTabSz="1097087" rtl="0" eaLnBrk="1" fontAlgn="auto" latinLnBrk="0" hangingPunct="1">
              <a:lnSpc>
                <a:spcPct val="90000"/>
              </a:lnSpc>
              <a:spcBef>
                <a:spcPct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Federico Angaramo</a:t>
            </a:r>
          </a:p>
          <a:p>
            <a:pPr marL="0" marR="0" lvl="0" indent="0" algn="r" defTabSz="1097087" rtl="0" eaLnBrk="1" fontAlgn="auto" latinLnBrk="0" hangingPunct="1">
              <a:lnSpc>
                <a:spcPct val="90000"/>
              </a:lnSpc>
              <a:spcBef>
                <a:spcPct val="0"/>
              </a:spcBef>
              <a:spcAft>
                <a:spcPts val="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 Torino - ISMB</a:t>
            </a:r>
          </a:p>
          <a:p>
            <a:pPr marL="0" marR="0" lvl="0" indent="0" algn="r" defTabSz="1097087" rtl="0" eaLnBrk="1" fontAlgn="auto" latinLnBrk="0" hangingPunct="1">
              <a:lnSpc>
                <a:spcPct val="90000"/>
              </a:lnSpc>
              <a:spcBef>
                <a:spcPct val="0"/>
              </a:spcBef>
              <a:spcAft>
                <a:spcPts val="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angaramo@ismb.it</a:t>
            </a:r>
          </a:p>
        </p:txBody>
      </p:sp>
      <p:sp>
        <p:nvSpPr>
          <p:cNvPr id="13" name="TextBox 12"/>
          <p:cNvSpPr txBox="1"/>
          <p:nvPr/>
        </p:nvSpPr>
        <p:spPr>
          <a:xfrm>
            <a:off x="3876972" y="3696371"/>
            <a:ext cx="3632399" cy="1034129"/>
          </a:xfrm>
          <a:prstGeom prst="rect">
            <a:avLst/>
          </a:prstGeom>
          <a:noFill/>
        </p:spPr>
        <p:txBody>
          <a:bodyPr wrap="square" rtlCol="0">
            <a:spAutoFit/>
          </a:bodyPr>
          <a:lstStyle/>
          <a:p>
            <a:pPr algn="r" defTabSz="1097087">
              <a:lnSpc>
                <a:spcPct val="90000"/>
              </a:lnSpc>
              <a:spcBef>
                <a:spcPct val="0"/>
              </a:spcBef>
            </a:pPr>
            <a:r>
              <a:rPr lang="en-US" dirty="0">
                <a:solidFill>
                  <a:schemeClr val="bg1"/>
                </a:solidFill>
                <a:latin typeface="+mj-lt"/>
                <a:ea typeface="+mj-ea"/>
                <a:cs typeface="+mj-cs"/>
              </a:rPr>
              <a:t>Guenda Sciancalepore</a:t>
            </a:r>
          </a:p>
          <a:p>
            <a:pPr algn="r" defTabSz="1097087">
              <a:lnSpc>
                <a:spcPct val="90000"/>
              </a:lnSpc>
              <a:spcBef>
                <a:spcPct val="0"/>
              </a:spcBef>
            </a:pPr>
            <a:r>
              <a:rPr lang="en-US" sz="1600" dirty="0">
                <a:solidFill>
                  <a:schemeClr val="bg1"/>
                </a:solidFill>
                <a:latin typeface="+mj-lt"/>
                <a:ea typeface="+mj-ea"/>
                <a:cs typeface="+mj-cs"/>
              </a:rPr>
              <a:t>Microsoft</a:t>
            </a:r>
          </a:p>
          <a:p>
            <a:pPr algn="r" defTabSz="1097087">
              <a:lnSpc>
                <a:spcPct val="90000"/>
              </a:lnSpc>
              <a:spcBef>
                <a:spcPct val="0"/>
              </a:spcBef>
            </a:pPr>
            <a:r>
              <a:rPr lang="en-US" sz="1600" dirty="0">
                <a:solidFill>
                  <a:schemeClr val="bg1"/>
                </a:solidFill>
                <a:latin typeface="+mj-lt"/>
                <a:ea typeface="+mj-ea"/>
                <a:cs typeface="+mj-cs"/>
              </a:rPr>
              <a:t>guscianc@microsoft.com</a:t>
            </a:r>
          </a:p>
          <a:p>
            <a:pPr algn="r" defTabSz="1097087">
              <a:lnSpc>
                <a:spcPct val="90000"/>
              </a:lnSpc>
              <a:spcBef>
                <a:spcPct val="0"/>
              </a:spcBef>
            </a:pPr>
            <a:r>
              <a:rPr lang="en-US" sz="1600" dirty="0">
                <a:solidFill>
                  <a:schemeClr val="bg1"/>
                </a:solidFill>
                <a:latin typeface="+mj-lt"/>
                <a:ea typeface="+mj-ea"/>
                <a:cs typeface="+mj-cs"/>
              </a:rPr>
              <a:t>@</a:t>
            </a:r>
            <a:r>
              <a:rPr lang="en-US" sz="1600" dirty="0" err="1">
                <a:solidFill>
                  <a:schemeClr val="bg1"/>
                </a:solidFill>
                <a:latin typeface="+mj-lt"/>
                <a:ea typeface="+mj-ea"/>
                <a:cs typeface="+mj-cs"/>
              </a:rPr>
              <a:t>guenda_s</a:t>
            </a:r>
            <a:endParaRPr lang="it-IT" sz="1600" dirty="0">
              <a:solidFill>
                <a:schemeClr val="bg1"/>
              </a:solidFill>
              <a:latin typeface="+mj-lt"/>
              <a:ea typeface="+mj-ea"/>
              <a:cs typeface="+mj-cs"/>
            </a:endParaRP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What you get with remote monitoring preconfigured solution</a:t>
            </a:r>
          </a:p>
        </p:txBody>
      </p:sp>
      <p:sp>
        <p:nvSpPr>
          <p:cNvPr id="119" name="Line 18"/>
          <p:cNvSpPr>
            <a:spLocks noChangeShapeType="1"/>
          </p:cNvSpPr>
          <p:nvPr/>
        </p:nvSpPr>
        <p:spPr bwMode="auto">
          <a:xfrm>
            <a:off x="1848013"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Line 83"/>
          <p:cNvSpPr>
            <a:spLocks noChangeShapeType="1"/>
          </p:cNvSpPr>
          <p:nvPr/>
        </p:nvSpPr>
        <p:spPr bwMode="auto">
          <a:xfrm flipH="1">
            <a:off x="1848013"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6"/>
          <p:cNvSpPr>
            <a:spLocks noChangeArrowheads="1"/>
          </p:cNvSpPr>
          <p:nvPr/>
        </p:nvSpPr>
        <p:spPr bwMode="auto">
          <a:xfrm>
            <a:off x="268928" y="1853977"/>
            <a:ext cx="1407503" cy="4011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Devices</a:t>
            </a:r>
            <a:endParaRPr kumimoji="0" 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sp>
        <p:nvSpPr>
          <p:cNvPr id="126" name="Azuee Iot Suite"/>
          <p:cNvSpPr>
            <a:spLocks noChangeArrowheads="1"/>
          </p:cNvSpPr>
          <p:nvPr/>
        </p:nvSpPr>
        <p:spPr bwMode="auto">
          <a:xfrm>
            <a:off x="2937348" y="1835720"/>
            <a:ext cx="6431936" cy="4011514"/>
          </a:xfrm>
          <a:prstGeom prst="rect">
            <a:avLst/>
          </a:prstGeom>
          <a:noFill/>
          <a:ln w="6350">
            <a:solidFill>
              <a:schemeClr val="tx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en-US" sz="1765"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mn-cs"/>
              </a:rPr>
              <a:t>Azure IoT Suite Remote Monitoring</a:t>
            </a:r>
            <a:endParaRPr kumimoji="0" lang="en-US" altLang="en-US" sz="1372"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ysClr val="windowText" lastClr="000000"/>
              </a:solidFill>
              <a:effectLst/>
              <a:uLnTx/>
              <a:uFillTx/>
              <a:latin typeface="Segoe UI"/>
              <a:ea typeface="+mn-ea"/>
              <a:cs typeface="+mn-cs"/>
            </a:endParaRPr>
          </a:p>
        </p:txBody>
      </p:sp>
      <p:grpSp>
        <p:nvGrpSpPr>
          <p:cNvPr id="127" name="Group 126"/>
          <p:cNvGrpSpPr/>
          <p:nvPr/>
        </p:nvGrpSpPr>
        <p:grpSpPr>
          <a:xfrm>
            <a:off x="659488" y="3401325"/>
            <a:ext cx="717261" cy="741639"/>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Rectangle 20"/>
          <p:cNvSpPr>
            <a:spLocks noChangeArrowheads="1"/>
          </p:cNvSpPr>
          <p:nvPr/>
        </p:nvSpPr>
        <p:spPr bwMode="auto">
          <a:xfrm>
            <a:off x="10420940" y="1853977"/>
            <a:ext cx="1503510" cy="40115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Back end systems and processes</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sp>
        <p:nvSpPr>
          <p:cNvPr id="132" name="Rectangle 127"/>
          <p:cNvSpPr>
            <a:spLocks noChangeArrowheads="1"/>
          </p:cNvSpPr>
          <p:nvPr/>
        </p:nvSpPr>
        <p:spPr bwMode="auto">
          <a:xfrm>
            <a:off x="731760" y="4068618"/>
            <a:ext cx="33664" cy="15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765"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3" name="Freeform 132"/>
          <p:cNvSpPr>
            <a:spLocks noChangeAspect="1"/>
          </p:cNvSpPr>
          <p:nvPr/>
        </p:nvSpPr>
        <p:spPr bwMode="auto">
          <a:xfrm rot="5280000">
            <a:off x="3167938" y="3807000"/>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34" name="Group 133"/>
          <p:cNvGrpSpPr/>
          <p:nvPr/>
        </p:nvGrpSpPr>
        <p:grpSpPr>
          <a:xfrm>
            <a:off x="5260561" y="3841477"/>
            <a:ext cx="474669" cy="488676"/>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43" name="Rectangle 180"/>
          <p:cNvSpPr>
            <a:spLocks noChangeArrowheads="1"/>
          </p:cNvSpPr>
          <p:nvPr/>
        </p:nvSpPr>
        <p:spPr bwMode="auto">
          <a:xfrm>
            <a:off x="5185859" y="4387736"/>
            <a:ext cx="630169"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Event Hub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44" name="Line 181"/>
          <p:cNvSpPr>
            <a:spLocks noChangeShapeType="1"/>
          </p:cNvSpPr>
          <p:nvPr/>
        </p:nvSpPr>
        <p:spPr bwMode="auto">
          <a:xfrm>
            <a:off x="3618672" y="4104490"/>
            <a:ext cx="42457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5" name="Line 183"/>
          <p:cNvSpPr>
            <a:spLocks noChangeShapeType="1"/>
          </p:cNvSpPr>
          <p:nvPr/>
        </p:nvSpPr>
        <p:spPr bwMode="auto">
          <a:xfrm>
            <a:off x="5743012" y="4104490"/>
            <a:ext cx="45132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46" name="Group 145"/>
          <p:cNvGrpSpPr/>
          <p:nvPr/>
        </p:nvGrpSpPr>
        <p:grpSpPr>
          <a:xfrm>
            <a:off x="5280793" y="3036873"/>
            <a:ext cx="449768" cy="390630"/>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51" name="Rectangle 189"/>
          <p:cNvSpPr>
            <a:spLocks noChangeArrowheads="1"/>
          </p:cNvSpPr>
          <p:nvPr/>
        </p:nvSpPr>
        <p:spPr bwMode="auto">
          <a:xfrm>
            <a:off x="5083143" y="3424391"/>
            <a:ext cx="850177"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Storage blobs</a:t>
            </a:r>
            <a:endParaRPr kumimoji="0" lang="en-US" altLang="en-US" sz="1765" b="0" i="0" u="none" strike="noStrike" kern="120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152" name="Freeform 190"/>
          <p:cNvSpPr>
            <a:spLocks noEditPoints="1"/>
          </p:cNvSpPr>
          <p:nvPr/>
        </p:nvSpPr>
        <p:spPr bwMode="auto">
          <a:xfrm>
            <a:off x="7363113" y="3032205"/>
            <a:ext cx="305033" cy="398411"/>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191"/>
          <p:cNvSpPr>
            <a:spLocks noChangeArrowheads="1"/>
          </p:cNvSpPr>
          <p:nvPr/>
        </p:nvSpPr>
        <p:spPr bwMode="auto">
          <a:xfrm>
            <a:off x="7129669" y="3424391"/>
            <a:ext cx="81560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err="1">
                <a:ln>
                  <a:noFill/>
                </a:ln>
                <a:solidFill>
                  <a:srgbClr val="505050"/>
                </a:solidFill>
                <a:effectLst/>
                <a:uLnTx/>
                <a:uFillTx/>
                <a:latin typeface="Segoe UI" panose="020B0502040204020203" pitchFamily="34" charset="0"/>
                <a:ea typeface="+mn-ea"/>
                <a:cs typeface="+mn-cs"/>
              </a:rPr>
              <a:t>DocumentDB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54" name="Freeform 192"/>
          <p:cNvSpPr>
            <a:spLocks/>
          </p:cNvSpPr>
          <p:nvPr/>
        </p:nvSpPr>
        <p:spPr bwMode="auto">
          <a:xfrm>
            <a:off x="6743708" y="3712304"/>
            <a:ext cx="771921" cy="368842"/>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194"/>
          <p:cNvSpPr>
            <a:spLocks/>
          </p:cNvSpPr>
          <p:nvPr/>
        </p:nvSpPr>
        <p:spPr bwMode="auto">
          <a:xfrm>
            <a:off x="4409269" y="3232966"/>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p:cNvGrpSpPr/>
          <p:nvPr/>
        </p:nvGrpSpPr>
        <p:grpSpPr>
          <a:xfrm>
            <a:off x="6258145" y="2283627"/>
            <a:ext cx="498014" cy="441987"/>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2" name="Rectangle 212"/>
          <p:cNvSpPr>
            <a:spLocks noChangeArrowheads="1"/>
          </p:cNvSpPr>
          <p:nvPr/>
        </p:nvSpPr>
        <p:spPr bwMode="auto">
          <a:xfrm>
            <a:off x="6153316" y="2751312"/>
            <a:ext cx="716601"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Web/</a:t>
            </a:r>
            <a:b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b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Mobile App</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3" name="Freeform 213"/>
          <p:cNvSpPr>
            <a:spLocks/>
          </p:cNvSpPr>
          <p:nvPr/>
        </p:nvSpPr>
        <p:spPr bwMode="auto">
          <a:xfrm>
            <a:off x="6837086" y="2504621"/>
            <a:ext cx="678544" cy="432649"/>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16"/>
          <p:cNvSpPr>
            <a:spLocks/>
          </p:cNvSpPr>
          <p:nvPr/>
        </p:nvSpPr>
        <p:spPr bwMode="auto">
          <a:xfrm>
            <a:off x="5506455" y="2504621"/>
            <a:ext cx="670763" cy="518246"/>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5" name="Line 217"/>
          <p:cNvSpPr>
            <a:spLocks noChangeShapeType="1"/>
          </p:cNvSpPr>
          <p:nvPr/>
        </p:nvSpPr>
        <p:spPr bwMode="auto">
          <a:xfrm flipV="1">
            <a:off x="6507152" y="3162932"/>
            <a:ext cx="0" cy="690994"/>
          </a:xfrm>
          <a:prstGeom prst="line">
            <a:avLst/>
          </a:prstGeom>
          <a:noFill/>
          <a:ln w="6350" cap="rnd">
            <a:solidFill>
              <a:schemeClr val="bg1">
                <a:lumMod val="65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218"/>
          <p:cNvSpPr>
            <a:spLocks/>
          </p:cNvSpPr>
          <p:nvPr/>
        </p:nvSpPr>
        <p:spPr bwMode="auto">
          <a:xfrm>
            <a:off x="6444900" y="2994854"/>
            <a:ext cx="124503" cy="124503"/>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234"/>
          <p:cNvSpPr>
            <a:spLocks/>
          </p:cNvSpPr>
          <p:nvPr/>
        </p:nvSpPr>
        <p:spPr bwMode="auto">
          <a:xfrm>
            <a:off x="3436296" y="2504621"/>
            <a:ext cx="2770980" cy="126215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4094898" y="3841477"/>
            <a:ext cx="628741" cy="488676"/>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Rectangle 240"/>
          <p:cNvSpPr>
            <a:spLocks noChangeArrowheads="1"/>
          </p:cNvSpPr>
          <p:nvPr/>
        </p:nvSpPr>
        <p:spPr bwMode="auto">
          <a:xfrm>
            <a:off x="4138186" y="4387735"/>
            <a:ext cx="542165"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Stream </a:t>
            </a:r>
            <a:b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b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Analytics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4" name="Line 241"/>
          <p:cNvSpPr>
            <a:spLocks noChangeShapeType="1"/>
          </p:cNvSpPr>
          <p:nvPr/>
        </p:nvSpPr>
        <p:spPr bwMode="auto">
          <a:xfrm>
            <a:off x="4740759" y="4104490"/>
            <a:ext cx="41864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184"/>
          <p:cNvGrpSpPr/>
          <p:nvPr/>
        </p:nvGrpSpPr>
        <p:grpSpPr>
          <a:xfrm>
            <a:off x="8633048" y="3876493"/>
            <a:ext cx="417087" cy="418643"/>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88" name="Rectangle 250"/>
          <p:cNvSpPr>
            <a:spLocks noChangeArrowheads="1"/>
          </p:cNvSpPr>
          <p:nvPr/>
        </p:nvSpPr>
        <p:spPr bwMode="auto">
          <a:xfrm>
            <a:off x="8474307" y="4387736"/>
            <a:ext cx="67417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Logic Apps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9" name="Line 251"/>
          <p:cNvSpPr>
            <a:spLocks noChangeShapeType="1"/>
          </p:cNvSpPr>
          <p:nvPr/>
        </p:nvSpPr>
        <p:spPr bwMode="auto">
          <a:xfrm>
            <a:off x="6743708" y="4081146"/>
            <a:ext cx="178506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260"/>
          <p:cNvSpPr>
            <a:spLocks noChangeArrowheads="1"/>
          </p:cNvSpPr>
          <p:nvPr/>
        </p:nvSpPr>
        <p:spPr bwMode="auto">
          <a:xfrm>
            <a:off x="3129996" y="4387736"/>
            <a:ext cx="48559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IoT Hub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197" name="Group 196"/>
          <p:cNvGrpSpPr/>
          <p:nvPr/>
        </p:nvGrpSpPr>
        <p:grpSpPr>
          <a:xfrm>
            <a:off x="6258145" y="3865600"/>
            <a:ext cx="498014" cy="440431"/>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12" name="Rectangle 275"/>
          <p:cNvSpPr>
            <a:spLocks noChangeArrowheads="1"/>
          </p:cNvSpPr>
          <p:nvPr/>
        </p:nvSpPr>
        <p:spPr bwMode="auto">
          <a:xfrm>
            <a:off x="6214569" y="4387736"/>
            <a:ext cx="59088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Web Jobs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221" name="Line 18"/>
          <p:cNvSpPr>
            <a:spLocks noChangeShapeType="1"/>
          </p:cNvSpPr>
          <p:nvPr/>
        </p:nvSpPr>
        <p:spPr bwMode="auto">
          <a:xfrm>
            <a:off x="9420935"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2" name="Line 83"/>
          <p:cNvSpPr>
            <a:spLocks noChangeShapeType="1"/>
          </p:cNvSpPr>
          <p:nvPr/>
        </p:nvSpPr>
        <p:spPr bwMode="auto">
          <a:xfrm flipH="1">
            <a:off x="9420935"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128"/>
          <p:cNvSpPr>
            <a:spLocks noChangeArrowheads="1"/>
          </p:cNvSpPr>
          <p:nvPr/>
        </p:nvSpPr>
        <p:spPr bwMode="auto">
          <a:xfrm>
            <a:off x="514476" y="4272922"/>
            <a:ext cx="983943"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372"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1607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IoT Hub</a:t>
            </a:r>
            <a:endParaRPr sz="5294" dirty="0">
              <a:solidFill>
                <a:srgbClr val="FFFFFF"/>
              </a:solidFill>
              <a:ea typeface="+mn-ea"/>
            </a:endParaRPr>
          </a:p>
        </p:txBody>
      </p:sp>
    </p:spTree>
    <p:extLst>
      <p:ext uri="{BB962C8B-B14F-4D97-AF65-F5344CB8AC3E}">
        <p14:creationId xmlns:p14="http://schemas.microsoft.com/office/powerpoint/2010/main" val="311415112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1500831" y="1725812"/>
            <a:ext cx="7404864" cy="3879632"/>
          </a:xfrm>
          <a:prstGeom prst="rect">
            <a:avLst/>
          </a:prstGeom>
          <a:noFill/>
          <a:ln w="28575">
            <a:solidFill>
              <a:schemeClr val="accent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Azure </a:t>
            </a:r>
            <a:r>
              <a:rPr lang="en-US" dirty="0" err="1"/>
              <a:t>IoT</a:t>
            </a:r>
            <a:endParaRPr lang="en-US" dirty="0"/>
          </a:p>
        </p:txBody>
      </p:sp>
      <p:sp>
        <p:nvSpPr>
          <p:cNvPr id="8" name="Field gateway"/>
          <p:cNvSpPr/>
          <p:nvPr/>
        </p:nvSpPr>
        <p:spPr>
          <a:xfrm>
            <a:off x="2600042" y="3355850"/>
            <a:ext cx="94286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946915" y="2488725"/>
            <a:ext cx="95741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590947" y="205545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cxnSp>
        <p:nvCxnSpPr>
          <p:cNvPr id="22" name="Straight Arrow Connector 21"/>
          <p:cNvCxnSpPr/>
          <p:nvPr/>
        </p:nvCxnSpPr>
        <p:spPr>
          <a:xfrm flipV="1">
            <a:off x="1918482" y="2189267"/>
            <a:ext cx="3500195" cy="10834"/>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918482" y="2955673"/>
            <a:ext cx="2028433" cy="1366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06013" y="3224950"/>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18482" y="3701276"/>
            <a:ext cx="688083" cy="10019"/>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543146" y="3711297"/>
            <a:ext cx="415505" cy="5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23977" y="4466868"/>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550075" y="4466866"/>
            <a:ext cx="1868601" cy="1168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778149" y="2399666"/>
            <a:ext cx="1133996"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IP-capable</a:t>
            </a:r>
          </a:p>
        </p:txBody>
      </p:sp>
      <p:sp>
        <p:nvSpPr>
          <p:cNvPr id="36" name="TextBox 35"/>
          <p:cNvSpPr txBox="1"/>
          <p:nvPr/>
        </p:nvSpPr>
        <p:spPr>
          <a:xfrm rot="16200000">
            <a:off x="676710" y="3937456"/>
            <a:ext cx="1316393"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PAN-devices</a:t>
            </a:r>
          </a:p>
        </p:txBody>
      </p:sp>
      <p:sp>
        <p:nvSpPr>
          <p:cNvPr id="37" name="Rectangle 36"/>
          <p:cNvSpPr/>
          <p:nvPr/>
        </p:nvSpPr>
        <p:spPr>
          <a:xfrm>
            <a:off x="8181707" y="1949385"/>
            <a:ext cx="3054998" cy="114984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7516776" y="3528841"/>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p:cNvSpPr/>
          <p:nvPr/>
        </p:nvSpPr>
        <p:spPr>
          <a:xfrm>
            <a:off x="8167551" y="3291795"/>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8181706" y="4575341"/>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88" name="Straight Connector 87"/>
          <p:cNvCxnSpPr/>
          <p:nvPr/>
        </p:nvCxnSpPr>
        <p:spPr>
          <a:xfrm>
            <a:off x="3707225" y="1841034"/>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707227" y="5527783"/>
            <a:ext cx="862086"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cloud</a:t>
            </a:r>
          </a:p>
        </p:txBody>
      </p:sp>
      <p:sp>
        <p:nvSpPr>
          <p:cNvPr id="96" name="TextBox 95"/>
          <p:cNvSpPr txBox="1"/>
          <p:nvPr/>
        </p:nvSpPr>
        <p:spPr>
          <a:xfrm>
            <a:off x="2872186" y="5515815"/>
            <a:ext cx="753097"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field</a:t>
            </a:r>
          </a:p>
        </p:txBody>
      </p:sp>
      <p:grpSp>
        <p:nvGrpSpPr>
          <p:cNvPr id="41" name="Group 40"/>
          <p:cNvGrpSpPr/>
          <p:nvPr/>
        </p:nvGrpSpPr>
        <p:grpSpPr>
          <a:xfrm>
            <a:off x="1590947" y="2801978"/>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4" name="Group 43"/>
          <p:cNvGrpSpPr/>
          <p:nvPr/>
        </p:nvGrpSpPr>
        <p:grpSpPr>
          <a:xfrm>
            <a:off x="1584550" y="3547199"/>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p:cNvGrpSpPr/>
          <p:nvPr/>
        </p:nvGrpSpPr>
        <p:grpSpPr>
          <a:xfrm>
            <a:off x="1582018" y="432459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sp>
        <p:nvSpPr>
          <p:cNvPr id="39" name="Left-Right Arrow 38"/>
          <p:cNvSpPr/>
          <p:nvPr/>
        </p:nvSpPr>
        <p:spPr>
          <a:xfrm>
            <a:off x="7531586" y="4751903"/>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Left-Right Arrow 39"/>
          <p:cNvSpPr/>
          <p:nvPr/>
        </p:nvSpPr>
        <p:spPr>
          <a:xfrm>
            <a:off x="7531585" y="2302320"/>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ame 5"/>
          <p:cNvSpPr>
            <a:spLocks noChangeAspect="1"/>
          </p:cNvSpPr>
          <p:nvPr/>
        </p:nvSpPr>
        <p:spPr bwMode="auto">
          <a:xfrm>
            <a:off x="2802219" y="3496118"/>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10027119" y="2141116"/>
            <a:ext cx="1171302" cy="607341"/>
          </a:xfrm>
          <a:prstGeom prst="rect">
            <a:avLst/>
          </a:prstGeom>
        </p:spPr>
      </p:pic>
      <p:grpSp>
        <p:nvGrpSpPr>
          <p:cNvPr id="5" name="Group 4"/>
          <p:cNvGrpSpPr/>
          <p:nvPr/>
        </p:nvGrpSpPr>
        <p:grpSpPr>
          <a:xfrm>
            <a:off x="10517359" y="4697393"/>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10361033" y="3402320"/>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p:nvGrpSpPr>
        <p:grpSpPr>
          <a:xfrm>
            <a:off x="4043847" y="2548333"/>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4" name="IoT"/>
          <p:cNvSpPr/>
          <p:nvPr/>
        </p:nvSpPr>
        <p:spPr>
          <a:xfrm>
            <a:off x="5438805" y="1850381"/>
            <a:ext cx="1747279" cy="365314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6065195" y="3402320"/>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64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5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5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250"/>
                                        <p:tgtEl>
                                          <p:spTgt spid="18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25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50"/>
                                        <p:tgtEl>
                                          <p:spTgt spid="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25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5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25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25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25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250"/>
                                        <p:tgtEl>
                                          <p:spTgt spid="1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25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250"/>
                                        <p:tgtEl>
                                          <p:spTgt spid="78"/>
                                        </p:tgtEl>
                                      </p:cBhvr>
                                    </p:animEffect>
                                  </p:childTnLst>
                                </p:cTn>
                              </p:par>
                              <p:par>
                                <p:cTn id="88" presetID="10"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25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25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25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fade">
                                      <p:cBhvr>
                                        <p:cTn id="101" dur="250"/>
                                        <p:tgtEl>
                                          <p:spTgt spid="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25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 grpId="0" animBg="1"/>
      <p:bldP spid="9" grpId="0" animBg="1"/>
      <p:bldP spid="35" grpId="0"/>
      <p:bldP spid="36" grpId="0"/>
      <p:bldP spid="37" grpId="0" animBg="1"/>
      <p:bldP spid="51" grpId="0" animBg="1"/>
      <p:bldP spid="78" grpId="0" animBg="1"/>
      <p:bldP spid="83" grpId="0" animBg="1"/>
      <p:bldP spid="95" grpId="0"/>
      <p:bldP spid="96" grpId="0"/>
      <p:bldP spid="39" grpId="0" animBg="1"/>
      <p:bldP spid="40" grpId="0" animBg="1"/>
      <p:bldP spid="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p>
        </p:txBody>
      </p:sp>
      <p:sp>
        <p:nvSpPr>
          <p:cNvPr id="3" name="Text Placeholder 2"/>
          <p:cNvSpPr>
            <a:spLocks noGrp="1"/>
          </p:cNvSpPr>
          <p:nvPr>
            <p:ph type="body" sz="quarter" idx="10"/>
          </p:nvPr>
        </p:nvSpPr>
        <p:spPr>
          <a:xfrm>
            <a:off x="269241" y="1189494"/>
            <a:ext cx="5378548" cy="4774127"/>
          </a:xfrm>
        </p:spPr>
        <p:txBody>
          <a:bodyPr/>
          <a:lstStyle/>
          <a:p>
            <a:r>
              <a:rPr lang="en-US" dirty="0">
                <a:solidFill>
                  <a:schemeClr val="tx2"/>
                </a:solidFill>
              </a:rPr>
              <a:t>Designed for IoT</a:t>
            </a:r>
          </a:p>
          <a:p>
            <a:pPr lvl="1"/>
            <a:r>
              <a:rPr lang="en-US" dirty="0">
                <a:solidFill>
                  <a:schemeClr val="tx1"/>
                </a:solidFill>
              </a:rPr>
              <a:t>Connect millions of devices</a:t>
            </a:r>
          </a:p>
          <a:p>
            <a:r>
              <a:rPr lang="en-US" dirty="0">
                <a:solidFill>
                  <a:schemeClr val="tx2"/>
                </a:solidFill>
              </a:rPr>
              <a:t>Security</a:t>
            </a:r>
          </a:p>
          <a:p>
            <a:pPr lvl="1"/>
            <a:r>
              <a:rPr lang="en-US" dirty="0">
                <a:solidFill>
                  <a:schemeClr val="tx1"/>
                </a:solidFill>
              </a:rPr>
              <a:t>X.509 via AMQPS/HTTPS</a:t>
            </a:r>
          </a:p>
          <a:p>
            <a:pPr lvl="1"/>
            <a:r>
              <a:rPr lang="en-US" dirty="0">
                <a:solidFill>
                  <a:schemeClr val="tx1"/>
                </a:solidFill>
              </a:rPr>
              <a:t>Use IoT Hub to enable secure bi-directional </a:t>
            </a:r>
            <a:r>
              <a:rPr lang="en-US" dirty="0" err="1">
                <a:solidFill>
                  <a:schemeClr val="tx1"/>
                </a:solidFill>
              </a:rPr>
              <a:t>comms</a:t>
            </a:r>
            <a:endParaRPr lang="en-US" dirty="0">
              <a:solidFill>
                <a:schemeClr val="tx1"/>
              </a:solidFill>
            </a:endParaRPr>
          </a:p>
          <a:p>
            <a:r>
              <a:rPr lang="en-US" dirty="0">
                <a:solidFill>
                  <a:schemeClr val="tx2"/>
                </a:solidFill>
              </a:rPr>
              <a:t>Cloud-scale messaging</a:t>
            </a:r>
          </a:p>
          <a:p>
            <a:pPr lvl="1"/>
            <a:r>
              <a:rPr lang="en-US" dirty="0">
                <a:solidFill>
                  <a:schemeClr val="tx1"/>
                </a:solidFill>
              </a:rPr>
              <a:t>Device-to-cloud and Cloud-to-device</a:t>
            </a:r>
          </a:p>
          <a:p>
            <a:pPr lvl="1"/>
            <a:r>
              <a:rPr lang="en-US" dirty="0">
                <a:solidFill>
                  <a:schemeClr val="tx1"/>
                </a:solidFill>
              </a:rPr>
              <a:t>Durable messages (at least once semantics)</a:t>
            </a:r>
          </a:p>
          <a:p>
            <a:pPr lvl="1"/>
            <a:r>
              <a:rPr lang="en-US" dirty="0">
                <a:solidFill>
                  <a:schemeClr val="tx1"/>
                </a:solidFill>
              </a:rPr>
              <a:t>File upload support in portal</a:t>
            </a:r>
          </a:p>
          <a:p>
            <a:r>
              <a:rPr lang="en-US" dirty="0">
                <a:solidFill>
                  <a:schemeClr val="tx2"/>
                </a:solidFill>
              </a:rPr>
              <a:t>Cloud-facing feedback</a:t>
            </a:r>
          </a:p>
          <a:p>
            <a:pPr lvl="1"/>
            <a:r>
              <a:rPr lang="en-US" dirty="0">
                <a:solidFill>
                  <a:schemeClr val="tx1"/>
                </a:solidFill>
              </a:rPr>
              <a:t>Delivery receipts, expired messages</a:t>
            </a:r>
          </a:p>
          <a:p>
            <a:pPr lvl="1"/>
            <a:r>
              <a:rPr lang="en-US" dirty="0">
                <a:solidFill>
                  <a:schemeClr val="tx1"/>
                </a:solidFill>
              </a:rPr>
              <a:t>Device communication errors</a:t>
            </a:r>
          </a:p>
        </p:txBody>
      </p:sp>
      <p:sp>
        <p:nvSpPr>
          <p:cNvPr id="4" name="Text Placeholder 3"/>
          <p:cNvSpPr>
            <a:spLocks noGrp="1"/>
          </p:cNvSpPr>
          <p:nvPr>
            <p:ph type="body" sz="quarter" idx="11"/>
          </p:nvPr>
        </p:nvSpPr>
        <p:spPr>
          <a:xfrm>
            <a:off x="6544215" y="1189494"/>
            <a:ext cx="5378548" cy="4964244"/>
          </a:xfrm>
        </p:spPr>
        <p:txBody>
          <a:bodyPr/>
          <a:lstStyle/>
          <a:p>
            <a:r>
              <a:rPr lang="en-US" dirty="0">
                <a:solidFill>
                  <a:schemeClr val="tx2"/>
                </a:solidFill>
              </a:rPr>
              <a:t>Per-device authentication</a:t>
            </a:r>
          </a:p>
          <a:p>
            <a:pPr lvl="1"/>
            <a:r>
              <a:rPr lang="en-US" dirty="0">
                <a:solidFill>
                  <a:schemeClr val="tx1"/>
                </a:solidFill>
              </a:rPr>
              <a:t>Individual device identities and credentials</a:t>
            </a:r>
          </a:p>
          <a:p>
            <a:r>
              <a:rPr lang="en-US" dirty="0">
                <a:solidFill>
                  <a:schemeClr val="tx2"/>
                </a:solidFill>
              </a:rPr>
              <a:t>Connection multiplexing</a:t>
            </a:r>
          </a:p>
          <a:p>
            <a:pPr lvl="1"/>
            <a:r>
              <a:rPr lang="en-US" dirty="0">
                <a:solidFill>
                  <a:schemeClr val="tx1"/>
                </a:solidFill>
              </a:rPr>
              <a:t>Single device-cloud connection for all communications (C2D, D2C)</a:t>
            </a:r>
          </a:p>
          <a:p>
            <a:r>
              <a:rPr lang="en-US" dirty="0">
                <a:solidFill>
                  <a:schemeClr val="tx2"/>
                </a:solidFill>
              </a:rPr>
              <a:t>Multi-protocol</a:t>
            </a:r>
          </a:p>
          <a:p>
            <a:pPr lvl="1"/>
            <a:r>
              <a:rPr lang="en-US" dirty="0">
                <a:solidFill>
                  <a:schemeClr val="tx1"/>
                </a:solidFill>
              </a:rPr>
              <a:t>Natively supports AMQP, HTTP, MQTT</a:t>
            </a:r>
          </a:p>
          <a:p>
            <a:pPr lvl="1"/>
            <a:r>
              <a:rPr lang="en-US" dirty="0">
                <a:solidFill>
                  <a:schemeClr val="tx1"/>
                </a:solidFill>
              </a:rPr>
              <a:t>Designed for extensibility to custom protocols</a:t>
            </a:r>
          </a:p>
          <a:p>
            <a:pPr lvl="1"/>
            <a:r>
              <a:rPr lang="en-US" dirty="0">
                <a:solidFill>
                  <a:schemeClr val="tx1"/>
                </a:solidFill>
              </a:rPr>
              <a:t>AMQP over </a:t>
            </a:r>
            <a:r>
              <a:rPr lang="en-US" dirty="0" err="1">
                <a:solidFill>
                  <a:schemeClr val="tx1"/>
                </a:solidFill>
              </a:rPr>
              <a:t>WebSocket</a:t>
            </a:r>
            <a:endParaRPr lang="en-US" dirty="0">
              <a:solidFill>
                <a:schemeClr val="tx1"/>
              </a:solidFill>
            </a:endParaRPr>
          </a:p>
          <a:p>
            <a:r>
              <a:rPr lang="en-US" dirty="0">
                <a:solidFill>
                  <a:schemeClr val="tx2"/>
                </a:solidFill>
              </a:rPr>
              <a:t>Multi-platform</a:t>
            </a:r>
          </a:p>
          <a:p>
            <a:pPr lvl="1"/>
            <a:r>
              <a:rPr lang="en-US" dirty="0">
                <a:solidFill>
                  <a:schemeClr val="tx1"/>
                </a:solidFill>
              </a:rPr>
              <a:t>Device SDKs available for multiple platforms (e.g. RTOS, Linux, Windows, iOS, Android)</a:t>
            </a:r>
          </a:p>
          <a:p>
            <a:pPr lvl="1"/>
            <a:r>
              <a:rPr lang="en-US" dirty="0">
                <a:solidFill>
                  <a:schemeClr val="tx1"/>
                </a:solidFill>
              </a:rPr>
              <a:t>Multi-platform Service SDK.</a:t>
            </a:r>
          </a:p>
        </p:txBody>
      </p:sp>
    </p:spTree>
    <p:extLst>
      <p:ext uri="{BB962C8B-B14F-4D97-AF65-F5344CB8AC3E}">
        <p14:creationId xmlns:p14="http://schemas.microsoft.com/office/powerpoint/2010/main" val="8137652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Suite SDKs</a:t>
            </a:r>
          </a:p>
        </p:txBody>
      </p:sp>
      <p:sp>
        <p:nvSpPr>
          <p:cNvPr id="4" name="Text Placeholder 3"/>
          <p:cNvSpPr>
            <a:spLocks noGrp="1"/>
          </p:cNvSpPr>
          <p:nvPr>
            <p:ph type="body" sz="quarter" idx="10"/>
          </p:nvPr>
        </p:nvSpPr>
        <p:spPr>
          <a:xfrm>
            <a:off x="269241" y="1189176"/>
            <a:ext cx="5378548" cy="4728923"/>
          </a:xfrm>
        </p:spPr>
        <p:txBody>
          <a:bodyPr/>
          <a:lstStyle/>
          <a:p>
            <a:r>
              <a:rPr lang="en-US" dirty="0"/>
              <a:t>Device-facing</a:t>
            </a:r>
          </a:p>
          <a:p>
            <a:pPr lvl="1"/>
            <a:r>
              <a:rPr lang="en-US" dirty="0"/>
              <a:t>For devices and field gateway</a:t>
            </a:r>
          </a:p>
          <a:p>
            <a:r>
              <a:rPr lang="en-US" dirty="0"/>
              <a:t>Platforms</a:t>
            </a:r>
          </a:p>
          <a:p>
            <a:pPr lvl="1"/>
            <a:r>
              <a:rPr lang="en-US" dirty="0"/>
              <a:t>RTOS (</a:t>
            </a:r>
            <a:r>
              <a:rPr lang="en-US" dirty="0" err="1"/>
              <a:t>FreeRTOS</a:t>
            </a:r>
            <a:r>
              <a:rPr lang="en-US" dirty="0"/>
              <a:t>)</a:t>
            </a:r>
          </a:p>
          <a:p>
            <a:pPr lvl="1"/>
            <a:r>
              <a:rPr lang="en-US" dirty="0"/>
              <a:t>Linux</a:t>
            </a:r>
            <a:br>
              <a:rPr lang="en-US" dirty="0"/>
            </a:br>
            <a:r>
              <a:rPr lang="en-US" dirty="0"/>
              <a:t>(Ubuntu, </a:t>
            </a:r>
            <a:r>
              <a:rPr lang="en-US" dirty="0" err="1"/>
              <a:t>Debian</a:t>
            </a:r>
            <a:r>
              <a:rPr lang="en-US" dirty="0"/>
              <a:t>, Fedora, </a:t>
            </a:r>
            <a:r>
              <a:rPr lang="en-US" dirty="0" err="1"/>
              <a:t>Raspbian</a:t>
            </a:r>
            <a:r>
              <a:rPr lang="en-US" dirty="0"/>
              <a:t>, Angstrom)</a:t>
            </a:r>
          </a:p>
          <a:p>
            <a:pPr lvl="1"/>
            <a:r>
              <a:rPr lang="en-US" dirty="0"/>
              <a:t>Windows 7/8/10</a:t>
            </a:r>
          </a:p>
          <a:p>
            <a:pPr lvl="1"/>
            <a:r>
              <a:rPr lang="en-US" dirty="0"/>
              <a:t>ARM </a:t>
            </a:r>
            <a:r>
              <a:rPr lang="en-US" dirty="0" err="1"/>
              <a:t>mbed</a:t>
            </a:r>
            <a:endParaRPr lang="en-US" dirty="0"/>
          </a:p>
          <a:p>
            <a:pPr lvl="1"/>
            <a:r>
              <a:rPr lang="en-US" dirty="0"/>
              <a:t>Android</a:t>
            </a:r>
          </a:p>
          <a:p>
            <a:pPr lvl="1"/>
            <a:r>
              <a:rPr lang="en-US" dirty="0"/>
              <a:t>iOS</a:t>
            </a:r>
          </a:p>
          <a:p>
            <a:pPr lvl="1"/>
            <a:r>
              <a:rPr lang="en-US" dirty="0"/>
              <a:t>…</a:t>
            </a:r>
          </a:p>
          <a:p>
            <a:r>
              <a:rPr lang="en-US" dirty="0"/>
              <a:t>Languages</a:t>
            </a:r>
          </a:p>
          <a:p>
            <a:pPr lvl="1"/>
            <a:r>
              <a:rPr lang="en-US" dirty="0"/>
              <a:t>C, Java, C#, Node.js, Python</a:t>
            </a:r>
          </a:p>
        </p:txBody>
      </p:sp>
      <p:sp>
        <p:nvSpPr>
          <p:cNvPr id="5" name="Text Placeholder 4"/>
          <p:cNvSpPr>
            <a:spLocks noGrp="1"/>
          </p:cNvSpPr>
          <p:nvPr>
            <p:ph type="body" sz="quarter" idx="11"/>
          </p:nvPr>
        </p:nvSpPr>
        <p:spPr>
          <a:xfrm>
            <a:off x="6544214" y="1155924"/>
            <a:ext cx="5378548" cy="2402453"/>
          </a:xfrm>
        </p:spPr>
        <p:txBody>
          <a:bodyPr/>
          <a:lstStyle/>
          <a:p>
            <a:r>
              <a:rPr lang="en-US" dirty="0"/>
              <a:t>Service-facing</a:t>
            </a:r>
          </a:p>
          <a:p>
            <a:pPr lvl="1"/>
            <a:r>
              <a:rPr lang="en-US" dirty="0"/>
              <a:t>For back-ends and cloud gateway</a:t>
            </a:r>
          </a:p>
          <a:p>
            <a:r>
              <a:rPr lang="en-US" dirty="0"/>
              <a:t>Languages</a:t>
            </a:r>
          </a:p>
          <a:p>
            <a:pPr lvl="1"/>
            <a:r>
              <a:rPr lang="en-US" dirty="0"/>
              <a:t>.NET C#</a:t>
            </a:r>
          </a:p>
          <a:p>
            <a:pPr lvl="1"/>
            <a:r>
              <a:rPr lang="en-US" dirty="0"/>
              <a:t>Java</a:t>
            </a:r>
          </a:p>
          <a:p>
            <a:pPr lvl="1"/>
            <a:r>
              <a:rPr lang="en-US" dirty="0"/>
              <a:t>Node.js</a:t>
            </a:r>
          </a:p>
        </p:txBody>
      </p:sp>
      <p:pic>
        <p:nvPicPr>
          <p:cNvPr id="3" name="Picture 2"/>
          <p:cNvPicPr>
            <a:picLocks noChangeAspect="1"/>
          </p:cNvPicPr>
          <p:nvPr/>
        </p:nvPicPr>
        <p:blipFill>
          <a:blip r:embed="rId2"/>
          <a:stretch>
            <a:fillRect/>
          </a:stretch>
        </p:blipFill>
        <p:spPr>
          <a:xfrm>
            <a:off x="5647789" y="3429351"/>
            <a:ext cx="5981716" cy="4578788"/>
          </a:xfrm>
          <a:prstGeom prst="rect">
            <a:avLst/>
          </a:prstGeom>
        </p:spPr>
      </p:pic>
      <p:sp>
        <p:nvSpPr>
          <p:cNvPr id="6" name="Rectangle 5"/>
          <p:cNvSpPr/>
          <p:nvPr/>
        </p:nvSpPr>
        <p:spPr>
          <a:xfrm>
            <a:off x="1209530" y="6303417"/>
            <a:ext cx="43656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Segoe UI"/>
                <a:ea typeface="+mn-ea"/>
                <a:cs typeface="+mn-cs"/>
                <a:hlinkClick r:id="rId3"/>
              </a:rPr>
              <a:t>https://github.com/Azure/azure-iot-sdks</a:t>
            </a:r>
            <a:r>
              <a:rPr kumimoji="0" lang="it-IT"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3834634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Hub endpoints</a:t>
            </a:r>
          </a:p>
        </p:txBody>
      </p:sp>
      <p:sp>
        <p:nvSpPr>
          <p:cNvPr id="19" name="device"/>
          <p:cNvSpPr/>
          <p:nvPr/>
        </p:nvSpPr>
        <p:spPr bwMode="auto">
          <a:xfrm>
            <a:off x="1076076" y="2873752"/>
            <a:ext cx="1314258" cy="134460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t>
            </a:r>
            <a:b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12" name="Device … 2"/>
          <p:cNvSpPr/>
          <p:nvPr/>
        </p:nvSpPr>
        <p:spPr bwMode="auto">
          <a:xfrm>
            <a:off x="3478802" y="450454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err="1">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a:t>
            </a: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 feedback </a:t>
            </a:r>
            <a:b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GW /</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500"/>
                                        <p:tgtEl>
                                          <p:spTgt spid="120"/>
                                        </p:tgtEl>
                                      </p:cBhvr>
                                    </p:animEffect>
                                  </p:childTnLst>
                                </p:cTn>
                              </p:par>
                              <p:par>
                                <p:cTn id="97" presetID="10"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500"/>
                                        <p:tgtEl>
                                          <p:spTgt spid="110"/>
                                        </p:tgtEl>
                                      </p:cBhvr>
                                    </p:animEffect>
                                  </p:childTnLst>
                                </p:cTn>
                              </p:par>
                              <p:par>
                                <p:cTn id="114" presetID="10" presetClass="entr" presetSubtype="0"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7" grpId="0" animBg="1"/>
      <p:bldP spid="12" grpId="0" animBg="1"/>
      <p:bldP spid="13" grpId="0" animBg="1"/>
      <p:bldP spid="14" grpId="0" animBg="1"/>
      <p:bldP spid="15" grpId="0" animBg="1"/>
      <p:bldP spid="16" grpId="0" animBg="1"/>
      <p:bldP spid="17" grpId="0" animBg="1"/>
      <p:bldP spid="28" grpId="0" animBg="1"/>
      <p:bldP spid="29" grpId="0" animBg="1"/>
      <p:bldP spid="98" grpId="0" animBg="1"/>
      <p:bldP spid="110" grpId="0" animBg="1"/>
      <p:bldP spid="112" grpId="0" animBg="1"/>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9" y="299589"/>
            <a:ext cx="11655840" cy="899537"/>
          </a:xfrm>
        </p:spPr>
        <p:txBody>
          <a:bodyPr/>
          <a:lstStyle/>
          <a:p>
            <a:r>
              <a:rPr lang="en-US" dirty="0"/>
              <a:t>Security</a:t>
            </a:r>
            <a:endParaRPr lang="en-US" sz="4705" dirty="0"/>
          </a:p>
        </p:txBody>
      </p:sp>
      <p:sp>
        <p:nvSpPr>
          <p:cNvPr id="3" name="Text Placeholder 2"/>
          <p:cNvSpPr>
            <a:spLocks noGrp="1"/>
          </p:cNvSpPr>
          <p:nvPr>
            <p:ph type="body" sz="quarter" idx="10"/>
          </p:nvPr>
        </p:nvSpPr>
        <p:spPr>
          <a:xfrm>
            <a:off x="179661" y="1183901"/>
            <a:ext cx="11653523" cy="5367327"/>
          </a:xfrm>
        </p:spPr>
        <p:txBody>
          <a:bodyPr/>
          <a:lstStyle/>
          <a:p>
            <a:pPr marL="0" indent="0">
              <a:buNone/>
            </a:pPr>
            <a:r>
              <a:rPr lang="en-US" dirty="0">
                <a:solidFill>
                  <a:srgbClr val="3999C6"/>
                </a:solidFill>
              </a:rPr>
              <a:t>Permissions</a:t>
            </a:r>
          </a:p>
          <a:p>
            <a:pPr marL="28012" lvl="1" indent="0">
              <a:buNone/>
            </a:pPr>
            <a:r>
              <a:rPr lang="en-US" sz="1765" dirty="0" err="1"/>
              <a:t>DeviceConnect</a:t>
            </a:r>
            <a:r>
              <a:rPr lang="en-US" sz="1765" dirty="0"/>
              <a:t> – for any component connecting as a device (e.g. send D2C, receive C2D, …)</a:t>
            </a:r>
          </a:p>
          <a:p>
            <a:pPr marL="28012" lvl="1" indent="0">
              <a:buNone/>
            </a:pPr>
            <a:r>
              <a:rPr lang="en-US" sz="1765" dirty="0" err="1"/>
              <a:t>ServiceConnect</a:t>
            </a:r>
            <a:r>
              <a:rPr lang="en-US" sz="1765" dirty="0"/>
              <a:t> – for back-end components (e.g. read D2C, send C2D, receive feedback/monitoring)</a:t>
            </a:r>
          </a:p>
          <a:p>
            <a:pPr marL="28012" lvl="1" indent="0">
              <a:buNone/>
            </a:pPr>
            <a:r>
              <a:rPr lang="en-US" sz="1765" dirty="0" err="1"/>
              <a:t>RegistryRead</a:t>
            </a:r>
            <a:r>
              <a:rPr lang="en-US" sz="1765" dirty="0"/>
              <a:t> – for provisioning components that have to read the hub’s device identity registry</a:t>
            </a:r>
          </a:p>
          <a:p>
            <a:pPr marL="28012" lvl="1" indent="0">
              <a:buNone/>
            </a:pPr>
            <a:r>
              <a:rPr lang="en-US" sz="1765" dirty="0" err="1"/>
              <a:t>RegistryWrite</a:t>
            </a:r>
            <a:r>
              <a:rPr lang="en-US" sz="1765" dirty="0"/>
              <a:t> – for provisioning components that have to modify the hub’s identity registry</a:t>
            </a:r>
          </a:p>
          <a:p>
            <a:pPr marL="0" indent="0">
              <a:buNone/>
            </a:pPr>
            <a:r>
              <a:rPr lang="en-US" dirty="0">
                <a:solidFill>
                  <a:srgbClr val="3999C6"/>
                </a:solidFill>
              </a:rPr>
              <a:t>Authorization policies</a:t>
            </a:r>
          </a:p>
          <a:p>
            <a:pPr marL="28012" lvl="1" indent="0">
              <a:buNone/>
            </a:pPr>
            <a:r>
              <a:rPr lang="en-US" sz="1765" dirty="0"/>
              <a:t>Each hub allows multiple policies</a:t>
            </a:r>
          </a:p>
          <a:p>
            <a:pPr marL="28012" lvl="1" indent="0">
              <a:buNone/>
            </a:pPr>
            <a:r>
              <a:rPr lang="en-US" sz="1765" dirty="0"/>
              <a:t>Each policy grants a set of permissions</a:t>
            </a:r>
          </a:p>
          <a:p>
            <a:pPr marL="28012" lvl="1" indent="0">
              <a:buNone/>
            </a:pPr>
            <a:r>
              <a:rPr lang="en-US" sz="1765" dirty="0"/>
              <a:t>Primary and Secondary keys</a:t>
            </a:r>
          </a:p>
          <a:p>
            <a:pPr marL="28012" lvl="1" indent="0">
              <a:buNone/>
            </a:pPr>
            <a:r>
              <a:rPr lang="en-US" sz="3921" dirty="0">
                <a:solidFill>
                  <a:srgbClr val="3999C6"/>
                </a:solidFill>
                <a:latin typeface="+mj-lt"/>
              </a:rPr>
              <a:t>Shared Access Signature</a:t>
            </a:r>
          </a:p>
          <a:p>
            <a:pPr marL="28012" lvl="1" indent="0">
              <a:buNone/>
            </a:pPr>
            <a:r>
              <a:rPr lang="it-IT" sz="1961" dirty="0" err="1"/>
              <a:t>SharedAccessSignature</a:t>
            </a:r>
            <a:r>
              <a:rPr lang="it-IT" sz="1961" dirty="0"/>
              <a:t> </a:t>
            </a:r>
            <a:r>
              <a:rPr lang="it-IT" sz="1961" dirty="0" err="1"/>
              <a:t>sig</a:t>
            </a:r>
            <a:r>
              <a:rPr lang="it-IT" sz="1961" dirty="0"/>
              <a:t>={</a:t>
            </a:r>
            <a:r>
              <a:rPr lang="it-IT" sz="1961" dirty="0" err="1"/>
              <a:t>signature</a:t>
            </a:r>
            <a:r>
              <a:rPr lang="it-IT" sz="1961" dirty="0"/>
              <a:t>}&amp;se={</a:t>
            </a:r>
            <a:r>
              <a:rPr lang="it-IT" sz="1961" dirty="0" err="1"/>
              <a:t>expiry</a:t>
            </a:r>
            <a:r>
              <a:rPr lang="it-IT" sz="1961" dirty="0"/>
              <a:t>}&amp;</a:t>
            </a:r>
            <a:r>
              <a:rPr lang="it-IT" sz="1961" dirty="0" err="1"/>
              <a:t>skn</a:t>
            </a:r>
            <a:r>
              <a:rPr lang="it-IT" sz="1961" dirty="0"/>
              <a:t>={</a:t>
            </a:r>
            <a:r>
              <a:rPr lang="it-IT" sz="1961" dirty="0" err="1"/>
              <a:t>policyName</a:t>
            </a:r>
            <a:r>
              <a:rPr lang="it-IT" sz="1961" dirty="0"/>
              <a:t>}&amp;</a:t>
            </a:r>
            <a:r>
              <a:rPr lang="it-IT" sz="1961" dirty="0" err="1"/>
              <a:t>sr</a:t>
            </a:r>
            <a:r>
              <a:rPr lang="it-IT" sz="1961" dirty="0"/>
              <a:t>={URL-</a:t>
            </a:r>
            <a:r>
              <a:rPr lang="it-IT" sz="1961" dirty="0" err="1"/>
              <a:t>encoded</a:t>
            </a:r>
            <a:r>
              <a:rPr lang="it-IT" sz="1961" dirty="0"/>
              <a:t>-</a:t>
            </a:r>
            <a:r>
              <a:rPr lang="it-IT" sz="1961" dirty="0" err="1"/>
              <a:t>resourceURI</a:t>
            </a:r>
            <a:r>
              <a:rPr lang="it-IT" sz="1961" dirty="0"/>
              <a:t>}</a:t>
            </a:r>
          </a:p>
          <a:p>
            <a:pPr marL="28012" lvl="1" indent="0">
              <a:buNone/>
            </a:pPr>
            <a:r>
              <a:rPr lang="it-IT" sz="1961" dirty="0" err="1"/>
              <a:t>Sig</a:t>
            </a:r>
            <a:r>
              <a:rPr lang="it-IT" sz="1961" dirty="0"/>
              <a:t> = </a:t>
            </a:r>
            <a:r>
              <a:rPr lang="en-US" sz="1961" dirty="0"/>
              <a:t>An HMAC-SHA256 signature string of the form: {URL-encoded-</a:t>
            </a:r>
            <a:r>
              <a:rPr lang="en-US" sz="1961" dirty="0" err="1"/>
              <a:t>resourceURI</a:t>
            </a:r>
            <a:r>
              <a:rPr lang="en-US" sz="1961" dirty="0"/>
              <a:t>} + "\n" + expiry</a:t>
            </a:r>
          </a:p>
          <a:p>
            <a:pPr marL="28012" lvl="1" indent="0">
              <a:buNone/>
            </a:pPr>
            <a:r>
              <a:rPr lang="en-US" sz="1961" dirty="0" err="1"/>
              <a:t>resourceUri</a:t>
            </a:r>
            <a:r>
              <a:rPr lang="en-US" sz="1961" dirty="0"/>
              <a:t>:  /devices/{</a:t>
            </a:r>
            <a:r>
              <a:rPr lang="en-US" sz="1961" dirty="0" err="1"/>
              <a:t>deviceId</a:t>
            </a:r>
            <a:r>
              <a:rPr lang="en-US" sz="1961" dirty="0"/>
              <a:t>}; /devices/{</a:t>
            </a:r>
            <a:r>
              <a:rPr lang="en-US" sz="1961" dirty="0" err="1"/>
              <a:t>deviceId</a:t>
            </a:r>
            <a:r>
              <a:rPr lang="en-US" sz="1961" dirty="0"/>
              <a:t>}/events;   /events</a:t>
            </a:r>
            <a:endParaRPr lang="it-IT" sz="1961" dirty="0"/>
          </a:p>
          <a:p>
            <a:pPr marL="28012" lvl="1" indent="0">
              <a:buNone/>
            </a:pPr>
            <a:endParaRPr lang="en-US" sz="1961" dirty="0"/>
          </a:p>
          <a:p>
            <a:pPr lvl="1"/>
            <a:endParaRPr lang="en-US" dirty="0"/>
          </a:p>
        </p:txBody>
      </p:sp>
    </p:spTree>
    <p:extLst>
      <p:ext uri="{BB962C8B-B14F-4D97-AF65-F5344CB8AC3E}">
        <p14:creationId xmlns:p14="http://schemas.microsoft.com/office/powerpoint/2010/main" val="41362092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a:xfrm>
            <a:off x="269239" y="1189177"/>
            <a:ext cx="11653523" cy="2598147"/>
          </a:xfrm>
        </p:spPr>
        <p:txBody>
          <a:bodyPr/>
          <a:lstStyle/>
          <a:p>
            <a:r>
              <a:rPr lang="it-IT" dirty="0"/>
              <a:t>Device twin: </a:t>
            </a:r>
            <a:r>
              <a:rPr lang="en-US" dirty="0"/>
              <a:t>firmware version, battery level, and connected state. Organize devices by tags</a:t>
            </a:r>
          </a:p>
          <a:p>
            <a:r>
              <a:rPr lang="en-US" dirty="0"/>
              <a:t>Device query: aggregate view of device twins</a:t>
            </a:r>
          </a:p>
          <a:p>
            <a:r>
              <a:rPr lang="en-US" dirty="0"/>
              <a:t>Device jobs: firmware update, reboot, factory reset</a:t>
            </a:r>
          </a:p>
        </p:txBody>
      </p:sp>
      <p:sp>
        <p:nvSpPr>
          <p:cNvPr id="3" name="Titolo 2"/>
          <p:cNvSpPr>
            <a:spLocks noGrp="1"/>
          </p:cNvSpPr>
          <p:nvPr>
            <p:ph type="title"/>
          </p:nvPr>
        </p:nvSpPr>
        <p:spPr/>
        <p:txBody>
          <a:bodyPr/>
          <a:lstStyle/>
          <a:p>
            <a:r>
              <a:rPr lang="it-IT" dirty="0" err="1"/>
              <a:t>Azure</a:t>
            </a:r>
            <a:r>
              <a:rPr lang="it-IT" dirty="0"/>
              <a:t> </a:t>
            </a:r>
            <a:r>
              <a:rPr lang="it-IT" dirty="0" err="1"/>
              <a:t>IoT</a:t>
            </a:r>
            <a:r>
              <a:rPr lang="it-IT" dirty="0"/>
              <a:t> </a:t>
            </a:r>
            <a:r>
              <a:rPr lang="it-IT" dirty="0" err="1"/>
              <a:t>Hub</a:t>
            </a:r>
            <a:r>
              <a:rPr lang="it-IT" dirty="0"/>
              <a:t> </a:t>
            </a:r>
            <a:r>
              <a:rPr lang="it-IT" dirty="0" err="1"/>
              <a:t>device</a:t>
            </a:r>
            <a:r>
              <a:rPr lang="it-IT" dirty="0"/>
              <a:t> management</a:t>
            </a:r>
          </a:p>
        </p:txBody>
      </p:sp>
    </p:spTree>
    <p:extLst>
      <p:ext uri="{BB962C8B-B14F-4D97-AF65-F5344CB8AC3E}">
        <p14:creationId xmlns:p14="http://schemas.microsoft.com/office/powerpoint/2010/main" val="24262970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Device twin</a:t>
            </a:r>
          </a:p>
        </p:txBody>
      </p:sp>
      <p:pic>
        <p:nvPicPr>
          <p:cNvPr id="3" name="Picture 2"/>
          <p:cNvPicPr>
            <a:picLocks noChangeAspect="1"/>
          </p:cNvPicPr>
          <p:nvPr/>
        </p:nvPicPr>
        <p:blipFill rotWithShape="1">
          <a:blip r:embed="rId2"/>
          <a:srcRect l="4876" r="3490"/>
          <a:stretch/>
        </p:blipFill>
        <p:spPr>
          <a:xfrm>
            <a:off x="269240" y="1839768"/>
            <a:ext cx="6331132" cy="3822896"/>
          </a:xfrm>
          <a:prstGeom prst="rect">
            <a:avLst/>
          </a:prstGeom>
        </p:spPr>
      </p:pic>
      <p:pic>
        <p:nvPicPr>
          <p:cNvPr id="4" name="Picture 3"/>
          <p:cNvPicPr>
            <a:picLocks noChangeAspect="1"/>
          </p:cNvPicPr>
          <p:nvPr/>
        </p:nvPicPr>
        <p:blipFill rotWithShape="1">
          <a:blip r:embed="rId3"/>
          <a:srcRect l="5750" t="6983" r="26844" b="2603"/>
          <a:stretch/>
        </p:blipFill>
        <p:spPr>
          <a:xfrm>
            <a:off x="6804440" y="289511"/>
            <a:ext cx="5120640" cy="6200504"/>
          </a:xfrm>
          <a:prstGeom prst="rect">
            <a:avLst/>
          </a:prstGeom>
        </p:spPr>
      </p:pic>
    </p:spTree>
    <p:extLst>
      <p:ext uri="{BB962C8B-B14F-4D97-AF65-F5344CB8AC3E}">
        <p14:creationId xmlns:p14="http://schemas.microsoft.com/office/powerpoint/2010/main" val="4108779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Stream Analytics</a:t>
            </a:r>
            <a:endParaRPr sz="5294" dirty="0">
              <a:solidFill>
                <a:srgbClr val="FFFFFF"/>
              </a:solidFill>
              <a:ea typeface="+mn-ea"/>
            </a:endParaRPr>
          </a:p>
        </p:txBody>
      </p:sp>
    </p:spTree>
    <p:extLst>
      <p:ext uri="{BB962C8B-B14F-4D97-AF65-F5344CB8AC3E}">
        <p14:creationId xmlns:p14="http://schemas.microsoft.com/office/powerpoint/2010/main" val="244712156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5312223"/>
          </a:xfrm>
        </p:spPr>
        <p:txBody>
          <a:bodyPr/>
          <a:lstStyle/>
          <a:p>
            <a:pPr marL="0" indent="0">
              <a:buNone/>
            </a:pPr>
            <a:r>
              <a:rPr lang="it-IT" sz="2800" b="1" dirty="0"/>
              <a:t>Morning</a:t>
            </a:r>
          </a:p>
          <a:p>
            <a:pPr marL="0" indent="0">
              <a:buNone/>
            </a:pPr>
            <a:r>
              <a:rPr lang="it-IT" sz="2800" dirty="0"/>
              <a:t>Azure IoT Suite, IoT Hub, Stream Analytics</a:t>
            </a:r>
          </a:p>
          <a:p>
            <a:pPr marL="0" indent="0">
              <a:buNone/>
            </a:pPr>
            <a:r>
              <a:rPr lang="it-IT" sz="2800" dirty="0"/>
              <a:t>Microsoft Power BI</a:t>
            </a:r>
          </a:p>
          <a:p>
            <a:pPr marL="0" indent="0">
              <a:buNone/>
            </a:pPr>
            <a:r>
              <a:rPr lang="it-IT" sz="2800" dirty="0"/>
              <a:t>Cognitive Services</a:t>
            </a:r>
          </a:p>
          <a:p>
            <a:pPr marL="0" indent="0">
              <a:buNone/>
            </a:pPr>
            <a:r>
              <a:rPr lang="it-IT" sz="2800" dirty="0"/>
              <a:t>Sensor 2 Cloud</a:t>
            </a:r>
          </a:p>
          <a:p>
            <a:pPr marL="0" indent="0">
              <a:buNone/>
            </a:pPr>
            <a:r>
              <a:rPr lang="it-IT" sz="2800" dirty="0"/>
              <a:t>Hands on Lab settings check</a:t>
            </a:r>
          </a:p>
          <a:p>
            <a:endParaRPr lang="it-IT" sz="2800" dirty="0"/>
          </a:p>
          <a:p>
            <a:pPr marL="0" indent="0">
              <a:buNone/>
            </a:pPr>
            <a:r>
              <a:rPr lang="it-IT" sz="2800" dirty="0"/>
              <a:t>Lunch</a:t>
            </a:r>
          </a:p>
          <a:p>
            <a:pPr marL="0" indent="0">
              <a:buNone/>
            </a:pPr>
            <a:endParaRPr lang="it-IT" sz="2800" dirty="0"/>
          </a:p>
          <a:p>
            <a:pPr marL="0" indent="0">
              <a:buNone/>
            </a:pPr>
            <a:r>
              <a:rPr lang="it-IT" sz="2800" b="1" dirty="0"/>
              <a:t>Afternoon</a:t>
            </a:r>
          </a:p>
          <a:p>
            <a:pPr marL="0" indent="0">
              <a:buNone/>
            </a:pPr>
            <a:r>
              <a:rPr lang="it-IT" sz="2800" dirty="0"/>
              <a:t>Hands on Lab</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3838" y="496888"/>
            <a:ext cx="9428162" cy="541337"/>
          </a:xfrm>
        </p:spPr>
        <p:txBody>
          <a:bodyPr>
            <a:normAutofit fontScale="90000"/>
          </a:bodyPr>
          <a:lstStyle/>
          <a:p>
            <a:r>
              <a:rPr lang="en-US" dirty="0">
                <a:solidFill>
                  <a:schemeClr val="tx1">
                    <a:lumMod val="75000"/>
                    <a:lumOff val="25000"/>
                  </a:schemeClr>
                </a:solidFill>
              </a:rPr>
              <a:t>Real time event processing</a:t>
            </a:r>
          </a:p>
        </p:txBody>
      </p:sp>
      <p:sp>
        <p:nvSpPr>
          <p:cNvPr id="11" name="Text Placeholder 2"/>
          <p:cNvSpPr txBox="1">
            <a:spLocks/>
          </p:cNvSpPr>
          <p:nvPr/>
        </p:nvSpPr>
        <p:spPr>
          <a:xfrm>
            <a:off x="6682841" y="1476494"/>
            <a:ext cx="4880163" cy="2986459"/>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 volume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Analyze millions of data points per second</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Highly scalable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Enterprise grade, predictable solution.</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endParaRPr kumimoji="0" lang="en-US" sz="3200" b="0" i="0" u="none" strike="noStrike" kern="1200" cap="none" spc="0" normalizeH="0" baseline="0" noProof="0" dirty="0">
              <a:ln>
                <a:noFill/>
              </a:ln>
              <a:solidFill>
                <a:srgbClr val="002060"/>
              </a:solidFill>
              <a:effectLst/>
              <a:uLnTx/>
              <a:uFillTx/>
              <a:latin typeface="Segoe UI Light"/>
              <a:ea typeface="+mn-ea"/>
              <a:cs typeface="+mn-cs"/>
            </a:endParaRPr>
          </a:p>
        </p:txBody>
      </p:sp>
      <p:sp>
        <p:nvSpPr>
          <p:cNvPr id="12" name="Text Placeholder 2"/>
          <p:cNvSpPr txBox="1">
            <a:spLocks/>
          </p:cNvSpPr>
          <p:nvPr/>
        </p:nvSpPr>
        <p:spPr>
          <a:xfrm>
            <a:off x="1080913" y="1484807"/>
            <a:ext cx="5328199" cy="4134978"/>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Uncover real time insights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Perform real time analytics across multiple streams</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Rapid Deployment</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Use simple SQL syntax, auto distributed for scale</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Mission critical reliability</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Fully managed, low latency, high throughput</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Create real time alerts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Flag alerts and alarms for attention</a:t>
            </a:r>
          </a:p>
        </p:txBody>
      </p:sp>
    </p:spTree>
    <p:extLst>
      <p:ext uri="{BB962C8B-B14F-4D97-AF65-F5344CB8AC3E}">
        <p14:creationId xmlns:p14="http://schemas.microsoft.com/office/powerpoint/2010/main" val="9760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2250" y="484188"/>
            <a:ext cx="9429750" cy="541337"/>
          </a:xfrm>
        </p:spPr>
        <p:txBody>
          <a:bodyPr vert="horz" lIns="91440" tIns="45720" rIns="91440" bIns="45720" rtlCol="0" anchor="ctr">
            <a:normAutofit fontScale="90000"/>
          </a:bodyPr>
          <a:lstStyle/>
          <a:p>
            <a:r>
              <a:rPr lang="en-US" dirty="0">
                <a:solidFill>
                  <a:schemeClr val="tx1">
                    <a:lumMod val="75000"/>
                    <a:lumOff val="25000"/>
                  </a:schemeClr>
                </a:solidFill>
              </a:rPr>
              <a:t>Application Components</a:t>
            </a:r>
          </a:p>
        </p:txBody>
      </p:sp>
      <p:grpSp>
        <p:nvGrpSpPr>
          <p:cNvPr id="6" name="Group 5"/>
          <p:cNvGrpSpPr/>
          <p:nvPr/>
        </p:nvGrpSpPr>
        <p:grpSpPr>
          <a:xfrm>
            <a:off x="846667" y="1583266"/>
            <a:ext cx="10397065" cy="4445000"/>
            <a:chOff x="3076146" y="2305566"/>
            <a:chExt cx="6312478" cy="2483554"/>
          </a:xfrm>
        </p:grpSpPr>
        <p:sp>
          <p:nvSpPr>
            <p:cNvPr id="103" name="TextBox 102"/>
            <p:cNvSpPr txBox="1"/>
            <p:nvPr/>
          </p:nvSpPr>
          <p:spPr>
            <a:xfrm>
              <a:off x="3858192" y="2305566"/>
              <a:ext cx="5387484" cy="275143"/>
            </a:xfrm>
            <a:prstGeom prst="rect">
              <a:avLst/>
            </a:prstGeom>
            <a:noFill/>
          </p:spPr>
          <p:txBody>
            <a:bodyPr wrap="none" lIns="0" tIns="0" rIns="0" bIns="0"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3200" b="0" i="0" u="none" strike="noStrike" kern="0" cap="none" spc="-40" normalizeH="0" baseline="0" noProof="0" dirty="0">
                  <a:ln>
                    <a:noFill/>
                  </a:ln>
                  <a:solidFill>
                    <a:prstClr val="black"/>
                  </a:solidFill>
                  <a:effectLst/>
                  <a:uLnTx/>
                  <a:uFillTx/>
                  <a:latin typeface="Calibri Light" panose="020F0302020204030204"/>
                  <a:ea typeface="+mn-ea"/>
                  <a:cs typeface="+mn-cs"/>
                </a:rPr>
                <a:t>Components of an Azure Stream Analytics Application</a:t>
              </a:r>
            </a:p>
          </p:txBody>
        </p:sp>
        <p:sp>
          <p:nvSpPr>
            <p:cNvPr id="114" name="Rectangle 113"/>
            <p:cNvSpPr/>
            <p:nvPr/>
          </p:nvSpPr>
          <p:spPr bwMode="auto">
            <a:xfrm>
              <a:off x="3076146" y="2562934"/>
              <a:ext cx="6312478" cy="2226186"/>
            </a:xfrm>
            <a:prstGeom prst="rect">
              <a:avLst/>
            </a:prstGeom>
            <a:no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nvGrpSpPr>
            <p:cNvPr id="15" name="Group 14"/>
            <p:cNvGrpSpPr/>
            <p:nvPr/>
          </p:nvGrpSpPr>
          <p:grpSpPr>
            <a:xfrm>
              <a:off x="8031807" y="2708181"/>
              <a:ext cx="1218766" cy="1940588"/>
              <a:chOff x="9682619" y="2029215"/>
              <a:chExt cx="2167003" cy="3450422"/>
            </a:xfrm>
          </p:grpSpPr>
          <p:grpSp>
            <p:nvGrpSpPr>
              <p:cNvPr id="102" name="Group 101"/>
              <p:cNvGrpSpPr/>
              <p:nvPr/>
            </p:nvGrpSpPr>
            <p:grpSpPr>
              <a:xfrm>
                <a:off x="9682619" y="2029215"/>
                <a:ext cx="2167003" cy="3450422"/>
                <a:chOff x="9707671" y="1478071"/>
                <a:chExt cx="2167003" cy="3450422"/>
              </a:xfrm>
            </p:grpSpPr>
            <p:sp>
              <p:nvSpPr>
                <p:cNvPr id="49" name="Rectangle 48"/>
                <p:cNvSpPr/>
                <p:nvPr/>
              </p:nvSpPr>
              <p:spPr bwMode="auto">
                <a:xfrm>
                  <a:off x="9707671" y="1478071"/>
                  <a:ext cx="2167003" cy="3450422"/>
                </a:xfrm>
                <a:prstGeom prst="rect">
                  <a:avLst/>
                </a:prstGeom>
                <a:solidFill>
                  <a:schemeClr val="accent3">
                    <a:lumMod val="5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OUTPUT</a:t>
                  </a: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0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[Result of Query]</a:t>
                  </a:r>
                </a:p>
              </p:txBody>
            </p:sp>
            <p:sp>
              <p:nvSpPr>
                <p:cNvPr id="33" name="Rounded Rectangle 32"/>
                <p:cNvSpPr/>
                <p:nvPr/>
              </p:nvSpPr>
              <p:spPr>
                <a:xfrm>
                  <a:off x="10057051" y="2546526"/>
                  <a:ext cx="1480768" cy="57259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SQL DB</a:t>
                  </a:r>
                </a:p>
              </p:txBody>
            </p:sp>
            <p:sp>
              <p:nvSpPr>
                <p:cNvPr id="61" name="Rounded Rectangle 60"/>
                <p:cNvSpPr/>
                <p:nvPr/>
              </p:nvSpPr>
              <p:spPr>
                <a:xfrm>
                  <a:off x="10057051" y="3724038"/>
                  <a:ext cx="1480768" cy="59277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Event Hubs</a:t>
                  </a:r>
                </a:p>
              </p:txBody>
            </p:sp>
          </p:grpSp>
          <p:sp>
            <p:nvSpPr>
              <p:cNvPr id="115" name="Rounded Rectangle 114"/>
              <p:cNvSpPr/>
              <p:nvPr/>
            </p:nvSpPr>
            <p:spPr>
              <a:xfrm>
                <a:off x="10031999" y="3710241"/>
                <a:ext cx="1480768"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grpSp>
        <p:grpSp>
          <p:nvGrpSpPr>
            <p:cNvPr id="12" name="Group 11"/>
            <p:cNvGrpSpPr/>
            <p:nvPr/>
          </p:nvGrpSpPr>
          <p:grpSpPr>
            <a:xfrm>
              <a:off x="3133949" y="2708181"/>
              <a:ext cx="1166530" cy="1940588"/>
              <a:chOff x="338203" y="2006399"/>
              <a:chExt cx="2074125" cy="3450422"/>
            </a:xfrm>
          </p:grpSpPr>
          <p:sp>
            <p:nvSpPr>
              <p:cNvPr id="56" name="Rectangle 55"/>
              <p:cNvSpPr/>
              <p:nvPr/>
            </p:nvSpPr>
            <p:spPr bwMode="auto">
              <a:xfrm>
                <a:off x="338203" y="2006399"/>
                <a:ext cx="2074125" cy="345042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INPUT</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16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Source of Events</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4" name="Rounded Rectangle 33"/>
              <p:cNvSpPr/>
              <p:nvPr/>
            </p:nvSpPr>
            <p:spPr>
              <a:xfrm>
                <a:off x="601543" y="3613403"/>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sp>
            <p:nvSpPr>
              <p:cNvPr id="64" name="Rounded Rectangle 63"/>
              <p:cNvSpPr/>
              <p:nvPr/>
            </p:nvSpPr>
            <p:spPr>
              <a:xfrm>
                <a:off x="601543" y="297647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a:t>
                </a:r>
                <a:r>
                  <a:rPr kumimoji="0" lang="en-US" sz="1200" b="0" i="0" u="none" strike="noStrike" kern="0" cap="none" spc="-30" normalizeH="0" baseline="0" noProof="0" dirty="0" err="1">
                    <a:ln>
                      <a:noFill/>
                    </a:ln>
                    <a:solidFill>
                      <a:srgbClr val="FFFFFF"/>
                    </a:solidFill>
                    <a:effectLst/>
                    <a:uLnTx/>
                    <a:uFillTx/>
                    <a:latin typeface="Calibri Light" panose="020F0302020204030204"/>
                    <a:ea typeface="Segoe UI" pitchFamily="34" charset="0"/>
                    <a:cs typeface="Segoe UI" pitchFamily="34" charset="0"/>
                  </a:rPr>
                  <a:t>IoT</a:t>
                </a: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 Hub</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Reference Data</a:t>
                </a:r>
              </a:p>
            </p:txBody>
          </p:sp>
          <p:sp>
            <p:nvSpPr>
              <p:cNvPr id="4" name="Rounded Rectangle 3"/>
              <p:cNvSpPr/>
              <p:nvPr/>
            </p:nvSpPr>
            <p:spPr bwMode="auto">
              <a:xfrm>
                <a:off x="467328" y="2501817"/>
                <a:ext cx="1815874" cy="1857939"/>
              </a:xfrm>
              <a:prstGeom prst="roundRect">
                <a:avLst/>
              </a:prstGeom>
              <a:noFill/>
              <a:ln>
                <a:solidFill>
                  <a:schemeClr val="tx2">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nvGrpSpPr>
            <p:cNvPr id="18" name="Group 17"/>
            <p:cNvGrpSpPr/>
            <p:nvPr/>
          </p:nvGrpSpPr>
          <p:grpSpPr>
            <a:xfrm>
              <a:off x="4792736" y="2708181"/>
              <a:ext cx="2784048" cy="1940588"/>
              <a:chOff x="3983712" y="2006399"/>
              <a:chExt cx="495012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marL="0" marR="0" lvl="0" indent="0" algn="l" defTabSz="514350" rtl="0" eaLnBrk="1" fontAlgn="auto" latinLnBrk="0" hangingPunct="1">
                  <a:lnSpc>
                    <a:spcPct val="90000"/>
                  </a:lnSpc>
                  <a:spcBef>
                    <a:spcPts val="0"/>
                  </a:spcBef>
                  <a:spcAft>
                    <a:spcPts val="0"/>
                  </a:spcAft>
                  <a:buClrTx/>
                  <a:buSzTx/>
                  <a:buFontTx/>
                  <a:buNone/>
                  <a:tabLst/>
                  <a:defRPr/>
                </a:pPr>
                <a:endParaRPr kumimoji="0" lang="en-US" sz="2400" b="0" i="0" u="none" strike="noStrike" kern="0" cap="all" spc="0" normalizeH="0" baseline="0" noProof="0">
                  <a:ln>
                    <a:noFill/>
                  </a:ln>
                  <a:gradFill>
                    <a:gsLst>
                      <a:gs pos="2917">
                        <a:srgbClr val="FFFFFF"/>
                      </a:gs>
                      <a:gs pos="100000">
                        <a:srgbClr val="FFFFFF"/>
                      </a:gs>
                    </a:gsLst>
                    <a:lin ang="5400000" scaled="0"/>
                  </a:gradFill>
                  <a:effectLst/>
                  <a:uLnTx/>
                  <a:uFillTx/>
                  <a:latin typeface="Calibri Light" panose="020F0302020204030204"/>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28" tIns="25714" rIns="51428" bIns="25714"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6" name="TextBox 105"/>
              <p:cNvSpPr txBox="1"/>
              <p:nvPr/>
            </p:nvSpPr>
            <p:spPr>
              <a:xfrm>
                <a:off x="4266359" y="5124803"/>
                <a:ext cx="4667474" cy="214030"/>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400" b="0" i="0" u="none" strike="noStrike" kern="0" cap="none" spc="-40" normalizeH="0" baseline="0" noProof="0" dirty="0">
                    <a:ln>
                      <a:noFill/>
                    </a:ln>
                    <a:solidFill>
                      <a:prstClr val="white"/>
                    </a:solidFill>
                    <a:effectLst/>
                    <a:uLnTx/>
                    <a:uFillTx/>
                    <a:latin typeface="Calibri Light" panose="020F0302020204030204"/>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28" tIns="25714" rIns="51428" bIns="25714" numCol="1" spcCol="0" rtlCol="0" fromWordArt="0" anchor="ctr"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Stream Analytics Query</a:t>
                </a:r>
                <a:endParaRPr kumimoji="0" lang="en-US" sz="1200" b="1" i="0" u="none" strike="noStrike" kern="0" cap="none" spc="0" normalizeH="0" baseline="0" noProof="0" dirty="0">
                  <a:ln>
                    <a:noFill/>
                  </a:ln>
                  <a:solidFill>
                    <a:prstClr val="black"/>
                  </a:solidFill>
                  <a:effectLst/>
                  <a:uLnTx/>
                  <a:uFillTx/>
                  <a:latin typeface="Calibri Light" panose="020F0302020204030204"/>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8124" cy="273219"/>
                <a:chOff x="4546561" y="3617817"/>
                <a:chExt cx="1348124"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3" name="Rectangle 42"/>
                <p:cNvSpPr/>
                <p:nvPr/>
              </p:nvSpPr>
              <p:spPr bwMode="auto">
                <a:xfrm>
                  <a:off x="4878578" y="3617817"/>
                  <a:ext cx="324862" cy="27321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4" name="Rectangle 43"/>
                <p:cNvSpPr/>
                <p:nvPr/>
              </p:nvSpPr>
              <p:spPr bwMode="auto">
                <a:xfrm>
                  <a:off x="5221477" y="3617817"/>
                  <a:ext cx="324862" cy="2732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5" name="Rectangle 44"/>
                <p:cNvSpPr/>
                <p:nvPr/>
              </p:nvSpPr>
              <p:spPr bwMode="auto">
                <a:xfrm>
                  <a:off x="5569823" y="3617817"/>
                  <a:ext cx="324862" cy="2732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cxnSp>
          <p:nvCxnSpPr>
            <p:cNvPr id="55" name="Straight Arrow Connector 54"/>
            <p:cNvCxnSpPr>
              <a:endCxn id="49" idx="1"/>
            </p:cNvCxnSpPr>
            <p:nvPr/>
          </p:nvCxnSpPr>
          <p:spPr>
            <a:xfrm>
              <a:off x="7601374" y="3678478"/>
              <a:ext cx="430433"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977688" y="3406965"/>
              <a:ext cx="1037185" cy="662061"/>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2400" b="0" i="0" u="none" strike="noStrike" kern="0" cap="none" spc="-40" normalizeH="0" baseline="0" noProof="0" dirty="0">
                  <a:ln>
                    <a:noFill/>
                  </a:ln>
                  <a:solidFill>
                    <a:prstClr val="white"/>
                  </a:solidFill>
                  <a:effectLst/>
                  <a:uLnTx/>
                  <a:uFillTx/>
                  <a:latin typeface="Calibri Light" panose="020F0302020204030204"/>
                  <a:ea typeface="+mn-ea"/>
                  <a:cs typeface="+mn-cs"/>
                </a:rPr>
                <a:t>Events</a:t>
              </a:r>
            </a:p>
            <a:p>
              <a:pPr marL="0" marR="0" lvl="0" indent="0" algn="ctr" defTabSz="514350" rtl="0" eaLnBrk="1" fontAlgn="auto" latinLnBrk="0" hangingPunct="1">
                <a:lnSpc>
                  <a:spcPct val="100000"/>
                </a:lnSpc>
                <a:spcBef>
                  <a:spcPts val="0"/>
                </a:spcBef>
                <a:spcAft>
                  <a:spcPts val="338"/>
                </a:spcAft>
                <a:buClrTx/>
                <a:buSzTx/>
                <a:buFontTx/>
                <a:buNone/>
                <a:tabLst/>
                <a:defRPr/>
              </a:pPr>
              <a:endParaRPr kumimoji="0" lang="en-US" sz="1200" b="0" i="0" u="none" strike="noStrike" kern="0" cap="none" spc="-4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mn-cs"/>
              </a:endParaRPr>
            </a:p>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1200" b="0" i="0" u="none" strike="noStrike" kern="0" cap="none" spc="-40" normalizeH="0" baseline="0" noProof="0" dirty="0">
                  <a:ln>
                    <a:noFill/>
                  </a:ln>
                  <a:solidFill>
                    <a:prstClr val="white"/>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4300479" y="3678478"/>
              <a:ext cx="767432" cy="2296"/>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313071" y="4316007"/>
              <a:ext cx="1717658"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4342" y="2790166"/>
              <a:ext cx="537991" cy="537991"/>
            </a:xfrm>
            <a:prstGeom prst="rect">
              <a:avLst/>
            </a:prstGeom>
          </p:spPr>
        </p:pic>
      </p:grpSp>
    </p:spTree>
    <p:extLst>
      <p:ext uri="{BB962C8B-B14F-4D97-AF65-F5344CB8AC3E}">
        <p14:creationId xmlns:p14="http://schemas.microsoft.com/office/powerpoint/2010/main" val="209601132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4294967295"/>
          </p:nvPr>
        </p:nvSpPr>
        <p:spPr>
          <a:xfrm>
            <a:off x="0" y="1184564"/>
            <a:ext cx="4823425" cy="4400550"/>
          </a:xfrm>
        </p:spPr>
        <p:txBody>
          <a:bodyPr>
            <a:normAutofit/>
          </a:bodyPr>
          <a:lstStyle/>
          <a:p>
            <a:r>
              <a:rPr lang="en-US" dirty="0">
                <a:solidFill>
                  <a:schemeClr val="tx1">
                    <a:lumMod val="75000"/>
                    <a:lumOff val="25000"/>
                  </a:schemeClr>
                </a:solidFill>
              </a:rPr>
              <a:t>Rule based interface</a:t>
            </a:r>
          </a:p>
          <a:p>
            <a:pPr marL="502920" lvl="1" indent="0">
              <a:buNone/>
            </a:pPr>
            <a:r>
              <a:rPr lang="en-US" dirty="0">
                <a:solidFill>
                  <a:schemeClr val="tx1">
                    <a:lumMod val="75000"/>
                    <a:lumOff val="25000"/>
                  </a:schemeClr>
                </a:solidFill>
              </a:rPr>
              <a:t>Simple implementation and rule development using ASA UI. </a:t>
            </a:r>
          </a:p>
          <a:p>
            <a:r>
              <a:rPr lang="en-US" dirty="0">
                <a:solidFill>
                  <a:schemeClr val="tx1">
                    <a:lumMod val="75000"/>
                    <a:lumOff val="25000"/>
                  </a:schemeClr>
                </a:solidFill>
              </a:rPr>
              <a:t>Multi-channel</a:t>
            </a:r>
          </a:p>
          <a:p>
            <a:pPr marL="502920" lvl="1" indent="0">
              <a:buNone/>
            </a:pPr>
            <a:r>
              <a:rPr lang="en-US" dirty="0">
                <a:solidFill>
                  <a:schemeClr val="tx1">
                    <a:lumMod val="75000"/>
                    <a:lumOff val="25000"/>
                  </a:schemeClr>
                </a:solidFill>
              </a:rPr>
              <a:t>Analyze multiple channels of information simultaneously, in real time. </a:t>
            </a:r>
          </a:p>
          <a:p>
            <a:pPr lvl="1"/>
            <a:endParaRPr lang="en-US" sz="2800" dirty="0">
              <a:solidFill>
                <a:schemeClr val="tx1">
                  <a:lumMod val="75000"/>
                  <a:lumOff val="25000"/>
                </a:schemeClr>
              </a:solidFill>
            </a:endParaRPr>
          </a:p>
          <a:p>
            <a:endParaRPr lang="en-US" sz="3200" dirty="0">
              <a:solidFill>
                <a:schemeClr val="tx1">
                  <a:lumMod val="75000"/>
                  <a:lumOff val="25000"/>
                </a:schemeClr>
              </a:solidFill>
            </a:endParaRPr>
          </a:p>
        </p:txBody>
      </p:sp>
      <p:sp>
        <p:nvSpPr>
          <p:cNvPr id="2" name="Title 1"/>
          <p:cNvSpPr>
            <a:spLocks noGrp="1"/>
          </p:cNvSpPr>
          <p:nvPr>
            <p:ph type="title" idx="4294967295"/>
          </p:nvPr>
        </p:nvSpPr>
        <p:spPr>
          <a:xfrm>
            <a:off x="1635414" y="353725"/>
            <a:ext cx="9429750" cy="541337"/>
          </a:xfrm>
        </p:spPr>
        <p:txBody>
          <a:bodyPr>
            <a:normAutofit fontScale="90000"/>
          </a:bodyPr>
          <a:lstStyle/>
          <a:p>
            <a:r>
              <a:rPr lang="en-US" dirty="0">
                <a:solidFill>
                  <a:schemeClr val="tx1">
                    <a:lumMod val="75000"/>
                    <a:lumOff val="25000"/>
                  </a:schemeClr>
                </a:solidFill>
              </a:rPr>
              <a:t>Add or edit jobs using simple ASA interface</a:t>
            </a:r>
          </a:p>
        </p:txBody>
      </p:sp>
      <p:pic>
        <p:nvPicPr>
          <p:cNvPr id="6" name="Picture 5"/>
          <p:cNvPicPr>
            <a:picLocks noChangeAspect="1"/>
          </p:cNvPicPr>
          <p:nvPr/>
        </p:nvPicPr>
        <p:blipFill rotWithShape="1">
          <a:blip r:embed="rId3"/>
          <a:srcRect t="6680"/>
          <a:stretch/>
        </p:blipFill>
        <p:spPr>
          <a:xfrm>
            <a:off x="4823425" y="2632364"/>
            <a:ext cx="7368575" cy="4386842"/>
          </a:xfrm>
          <a:prstGeom prst="rect">
            <a:avLst/>
          </a:prstGeom>
        </p:spPr>
      </p:pic>
    </p:spTree>
    <p:extLst>
      <p:ext uri="{BB962C8B-B14F-4D97-AF65-F5344CB8AC3E}">
        <p14:creationId xmlns:p14="http://schemas.microsoft.com/office/powerpoint/2010/main" val="351906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Query Language - Overview</a:t>
            </a:r>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DML Statements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SELECT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FROM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WHERE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GROUP BY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HAVING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CASE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JOIN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Windowing Extensions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4464" cy="3092695"/>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AVG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MAX</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Scaling Functions</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WITH</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PARTITION BY</a:t>
            </a:r>
          </a:p>
        </p:txBody>
      </p:sp>
      <p:sp>
        <p:nvSpPr>
          <p:cNvPr id="6" name="TextBox 5"/>
          <p:cNvSpPr txBox="1"/>
          <p:nvPr/>
        </p:nvSpPr>
        <p:spPr>
          <a:xfrm>
            <a:off x="4421078" y="1399183"/>
            <a:ext cx="2571337" cy="2845279"/>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 and Time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DATENAME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DATEPART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MONTH</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YEAR</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DATETIMEFROMPARTS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DATEDIFF</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String Functions</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LEN</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CONCAT</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CHARINDEX</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SUBSTRING</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6" y="4545840"/>
            <a:ext cx="1846063" cy="181035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Statistical Functions</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VARP</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STDEVP</a:t>
            </a:r>
          </a:p>
        </p:txBody>
      </p:sp>
    </p:spTree>
    <p:extLst>
      <p:ext uri="{BB962C8B-B14F-4D97-AF65-F5344CB8AC3E}">
        <p14:creationId xmlns:p14="http://schemas.microsoft.com/office/powerpoint/2010/main" val="2835409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Windowing Concepts</a:t>
            </a:r>
          </a:p>
        </p:txBody>
      </p:sp>
      <p:sp>
        <p:nvSpPr>
          <p:cNvPr id="5" name="Rectangle 4"/>
          <p:cNvSpPr/>
          <p:nvPr/>
        </p:nvSpPr>
        <p:spPr bwMode="auto">
          <a:xfrm>
            <a:off x="939292"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a:t>
            </a:r>
          </a:p>
        </p:txBody>
      </p:sp>
      <p:sp>
        <p:nvSpPr>
          <p:cNvPr id="7" name="Rectangle 6"/>
          <p:cNvSpPr/>
          <p:nvPr/>
        </p:nvSpPr>
        <p:spPr bwMode="auto">
          <a:xfrm>
            <a:off x="126140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5</a:t>
            </a:r>
          </a:p>
        </p:txBody>
      </p:sp>
      <p:sp>
        <p:nvSpPr>
          <p:cNvPr id="8" name="Rectangle 7"/>
          <p:cNvSpPr/>
          <p:nvPr/>
        </p:nvSpPr>
        <p:spPr bwMode="auto">
          <a:xfrm>
            <a:off x="182916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sp>
        <p:nvSpPr>
          <p:cNvPr id="10" name="Rectangle 9"/>
          <p:cNvSpPr/>
          <p:nvPr/>
        </p:nvSpPr>
        <p:spPr bwMode="auto">
          <a:xfrm>
            <a:off x="243450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2</a:t>
            </a:r>
          </a:p>
        </p:txBody>
      </p:sp>
      <p:sp>
        <p:nvSpPr>
          <p:cNvPr id="11" name="Rectangle 10"/>
          <p:cNvSpPr/>
          <p:nvPr/>
        </p:nvSpPr>
        <p:spPr bwMode="auto">
          <a:xfrm>
            <a:off x="2140180"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2" name="Rectangle 11"/>
          <p:cNvSpPr/>
          <p:nvPr/>
        </p:nvSpPr>
        <p:spPr bwMode="auto">
          <a:xfrm>
            <a:off x="381321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8</a:t>
            </a:r>
          </a:p>
        </p:txBody>
      </p:sp>
      <p:sp>
        <p:nvSpPr>
          <p:cNvPr id="13" name="Rectangle 12"/>
          <p:cNvSpPr/>
          <p:nvPr/>
        </p:nvSpPr>
        <p:spPr bwMode="auto">
          <a:xfrm>
            <a:off x="4120059"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4" name="Rectangle 13"/>
          <p:cNvSpPr/>
          <p:nvPr/>
        </p:nvSpPr>
        <p:spPr bwMode="auto">
          <a:xfrm>
            <a:off x="4844410" y="37106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cxnSp>
        <p:nvCxnSpPr>
          <p:cNvPr id="36" name="Straight Arrow Connector 35"/>
          <p:cNvCxnSpPr>
            <a:stCxn id="15" idx="6"/>
          </p:cNvCxnSpPr>
          <p:nvPr/>
        </p:nvCxnSpPr>
        <p:spPr>
          <a:xfrm>
            <a:off x="862351" y="4106218"/>
            <a:ext cx="4840006"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1787" y="4290310"/>
            <a:ext cx="99066"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t1</a:t>
            </a:r>
          </a:p>
        </p:txBody>
      </p:sp>
      <p:sp>
        <p:nvSpPr>
          <p:cNvPr id="40" name="TextBox 39"/>
          <p:cNvSpPr txBox="1"/>
          <p:nvPr/>
        </p:nvSpPr>
        <p:spPr>
          <a:xfrm>
            <a:off x="1693196"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t2</a:t>
            </a:r>
          </a:p>
        </p:txBody>
      </p:sp>
      <p:sp>
        <p:nvSpPr>
          <p:cNvPr id="44" name="TextBox 43"/>
          <p:cNvSpPr txBox="1"/>
          <p:nvPr/>
        </p:nvSpPr>
        <p:spPr>
          <a:xfrm>
            <a:off x="4535935"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t5</a:t>
            </a:r>
          </a:p>
        </p:txBody>
      </p:sp>
      <p:sp>
        <p:nvSpPr>
          <p:cNvPr id="45" name="TextBox 44"/>
          <p:cNvSpPr txBox="1"/>
          <p:nvPr/>
        </p:nvSpPr>
        <p:spPr>
          <a:xfrm>
            <a:off x="5276987"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t6</a:t>
            </a:r>
          </a:p>
        </p:txBody>
      </p:sp>
      <p:sp>
        <p:nvSpPr>
          <p:cNvPr id="47" name="TextBox 46"/>
          <p:cNvSpPr txBox="1"/>
          <p:nvPr/>
        </p:nvSpPr>
        <p:spPr>
          <a:xfrm>
            <a:off x="2647724"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t3</a:t>
            </a:r>
          </a:p>
        </p:txBody>
      </p:sp>
      <p:sp>
        <p:nvSpPr>
          <p:cNvPr id="48" name="TextBox 47"/>
          <p:cNvSpPr txBox="1"/>
          <p:nvPr/>
        </p:nvSpPr>
        <p:spPr>
          <a:xfrm>
            <a:off x="3591829"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t4</a:t>
            </a:r>
          </a:p>
        </p:txBody>
      </p:sp>
      <p:sp>
        <p:nvSpPr>
          <p:cNvPr id="49" name="TextBox 48"/>
          <p:cNvSpPr txBox="1"/>
          <p:nvPr/>
        </p:nvSpPr>
        <p:spPr>
          <a:xfrm>
            <a:off x="5761288" y="3956353"/>
            <a:ext cx="383884" cy="246222"/>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Time</a:t>
            </a:r>
          </a:p>
        </p:txBody>
      </p:sp>
      <p:sp>
        <p:nvSpPr>
          <p:cNvPr id="50" name="TextBox 49"/>
          <p:cNvSpPr txBox="1"/>
          <p:nvPr/>
        </p:nvSpPr>
        <p:spPr>
          <a:xfrm>
            <a:off x="604029" y="1541301"/>
            <a:ext cx="6222979" cy="1206905"/>
          </a:xfrm>
          <a:prstGeom prst="rect">
            <a:avLst/>
          </a:prstGeom>
          <a:noFill/>
        </p:spPr>
        <p:txBody>
          <a:bodyPr wrap="none" lIns="0" tIns="0" rIns="0" bIns="0" rtlCol="0">
            <a:spAutoFit/>
          </a:bodyPr>
          <a:lstStyle/>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 arrive at different times i.e. have unique timestamps</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arrive at different rates (events/sec). </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In any given period of time there may be 0, 1 or more events</a:t>
            </a:r>
          </a:p>
        </p:txBody>
      </p:sp>
      <p:sp>
        <p:nvSpPr>
          <p:cNvPr id="53" name="TextBox 52"/>
          <p:cNvSpPr txBox="1"/>
          <p:nvPr/>
        </p:nvSpPr>
        <p:spPr>
          <a:xfrm>
            <a:off x="7267626" y="685314"/>
            <a:ext cx="4566780" cy="5893152"/>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Windowing is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core requirement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for streaming analytic applications</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Common requirement to perform some set-based operation (count, aggregation </a:t>
            </a:r>
            <a:r>
              <a:rPr kumimoji="0" lang="en-US" sz="1961" b="0" i="0" u="none" strike="noStrike" kern="0" cap="none" spc="0" normalizeH="0" baseline="0" noProof="0" dirty="0" err="1">
                <a:ln>
                  <a:noFill/>
                </a:ln>
                <a:solidFill>
                  <a:srgbClr val="505050"/>
                </a:solidFill>
                <a:effectLst/>
                <a:uLnTx/>
                <a:uFillTx/>
                <a:latin typeface="Segoe UI Light" panose="020B0502040204020203" pitchFamily="34" charset="0"/>
                <a:ea typeface="ＭＳ Ｐゴシック" charset="0"/>
                <a:cs typeface="+mn-cs"/>
              </a:rPr>
              <a:t>etc</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 over events that arrive within a specified period of time</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Azure Stream Analytics supports three types of windows: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Hopping, Sliding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and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Tumbling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Every window operation outputs events at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end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The output of the window will be single event based on the aggregate function used. The event will have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time stamp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have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fixed length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should be used in a GROUP BY clause</a:t>
            </a:r>
          </a:p>
        </p:txBody>
      </p:sp>
      <p:cxnSp>
        <p:nvCxnSpPr>
          <p:cNvPr id="58" name="Straight Connector 57"/>
          <p:cNvCxnSpPr/>
          <p:nvPr/>
        </p:nvCxnSpPr>
        <p:spPr>
          <a:xfrm rot="5400000">
            <a:off x="310145" y="3556784"/>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24398" y="3594879"/>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00558" y="3604402"/>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388705" y="3131102"/>
            <a:ext cx="659155"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1</a:t>
            </a:r>
          </a:p>
        </p:txBody>
      </p:sp>
      <p:sp>
        <p:nvSpPr>
          <p:cNvPr id="62" name="TextBox 61"/>
          <p:cNvSpPr txBox="1"/>
          <p:nvPr/>
        </p:nvSpPr>
        <p:spPr>
          <a:xfrm>
            <a:off x="3262873"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2</a:t>
            </a:r>
          </a:p>
        </p:txBody>
      </p:sp>
      <p:sp>
        <p:nvSpPr>
          <p:cNvPr id="63" name="TextBox 62"/>
          <p:cNvSpPr txBox="1"/>
          <p:nvPr/>
        </p:nvSpPr>
        <p:spPr>
          <a:xfrm>
            <a:off x="5196785"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3</a:t>
            </a:r>
          </a:p>
        </p:txBody>
      </p:sp>
      <p:cxnSp>
        <p:nvCxnSpPr>
          <p:cNvPr id="64" name="Straight Connector 63"/>
          <p:cNvCxnSpPr/>
          <p:nvPr/>
        </p:nvCxnSpPr>
        <p:spPr>
          <a:xfrm flipH="1">
            <a:off x="212576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040666" y="3237653"/>
            <a:ext cx="535089" cy="2312"/>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982843"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754325"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3048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14874" y="4613909"/>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091034" y="4604385"/>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5645" y="4717902"/>
            <a:ext cx="1316888" cy="430887"/>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 Function (Sum)</a:t>
            </a:r>
          </a:p>
        </p:txBody>
      </p:sp>
      <p:sp>
        <p:nvSpPr>
          <p:cNvPr id="85" name="Rectangle 84"/>
          <p:cNvSpPr/>
          <p:nvPr/>
        </p:nvSpPr>
        <p:spPr bwMode="auto">
          <a:xfrm>
            <a:off x="2522239" y="5277616"/>
            <a:ext cx="390469"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18</a:t>
            </a:r>
          </a:p>
        </p:txBody>
      </p:sp>
      <p:sp>
        <p:nvSpPr>
          <p:cNvPr id="87" name="Rectangle 86"/>
          <p:cNvSpPr/>
          <p:nvPr/>
        </p:nvSpPr>
        <p:spPr bwMode="auto">
          <a:xfrm>
            <a:off x="4381574" y="5277616"/>
            <a:ext cx="388362"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14</a:t>
            </a:r>
          </a:p>
        </p:txBody>
      </p:sp>
      <p:cxnSp>
        <p:nvCxnSpPr>
          <p:cNvPr id="92" name="Straight Connector 91"/>
          <p:cNvCxnSpPr/>
          <p:nvPr/>
        </p:nvCxnSpPr>
        <p:spPr>
          <a:xfrm flipV="1">
            <a:off x="849596"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8926" y="5320159"/>
            <a:ext cx="949432" cy="21542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Output Events</a:t>
            </a:r>
          </a:p>
        </p:txBody>
      </p:sp>
      <p:sp>
        <p:nvSpPr>
          <p:cNvPr id="15" name="Oval 14"/>
          <p:cNvSpPr/>
          <p:nvPr/>
        </p:nvSpPr>
        <p:spPr bwMode="auto">
          <a:xfrm>
            <a:off x="744090"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0" name="Oval 19"/>
          <p:cNvSpPr/>
          <p:nvPr/>
        </p:nvSpPr>
        <p:spPr bwMode="auto">
          <a:xfrm>
            <a:off x="265568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2" name="Oval 21"/>
          <p:cNvSpPr/>
          <p:nvPr/>
        </p:nvSpPr>
        <p:spPr bwMode="auto">
          <a:xfrm>
            <a:off x="170089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5" name="Oval 24"/>
          <p:cNvSpPr/>
          <p:nvPr/>
        </p:nvSpPr>
        <p:spPr bwMode="auto">
          <a:xfrm>
            <a:off x="5317083"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6" name="Oval 25"/>
          <p:cNvSpPr/>
          <p:nvPr/>
        </p:nvSpPr>
        <p:spPr bwMode="auto">
          <a:xfrm>
            <a:off x="453593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8" name="Oval 27"/>
          <p:cNvSpPr/>
          <p:nvPr/>
        </p:nvSpPr>
        <p:spPr bwMode="auto">
          <a:xfrm>
            <a:off x="357913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672950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355608" y="3407127"/>
            <a:ext cx="1909652"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Tumbling Window</a:t>
            </a:r>
          </a:p>
        </p:txBody>
      </p:sp>
      <p:sp>
        <p:nvSpPr>
          <p:cNvPr id="3" name="Rectangle 2"/>
          <p:cNvSpPr/>
          <p:nvPr/>
        </p:nvSpPr>
        <p:spPr bwMode="auto">
          <a:xfrm>
            <a:off x="491680"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13791"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44821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195831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69256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413218"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67244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0" name="Rectangle 9"/>
          <p:cNvSpPr/>
          <p:nvPr/>
        </p:nvSpPr>
        <p:spPr bwMode="auto">
          <a:xfrm>
            <a:off x="4396798"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cxnSp>
        <p:nvCxnSpPr>
          <p:cNvPr id="17" name="Straight Arrow Connector 16"/>
          <p:cNvCxnSpPr>
            <a:stCxn id="11" idx="6"/>
          </p:cNvCxnSpPr>
          <p:nvPr/>
        </p:nvCxnSpPr>
        <p:spPr>
          <a:xfrm flipV="1">
            <a:off x="414740" y="3051496"/>
            <a:ext cx="5844750" cy="138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7688" y="2743660"/>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226537"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06927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18106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125171"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00383" y="2809604"/>
            <a:ext cx="493405" cy="49244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 (</a:t>
            </a:r>
            <a:r>
              <a:rPr kumimoji="0" lang="en-US" sz="1600" b="0" i="0" u="none" strike="noStrike" kern="0" cap="none" spc="-70" normalizeH="0" baseline="0" noProof="0" dirty="0" err="1">
                <a:ln>
                  <a:noFill/>
                </a:ln>
                <a:solidFill>
                  <a:srgbClr val="505050"/>
                </a:solidFill>
                <a:effectLst/>
                <a:uLnTx/>
                <a:uFillTx/>
                <a:latin typeface="Segoe UI"/>
                <a:ea typeface="+mn-ea"/>
                <a:cs typeface="+mn-cs"/>
              </a:rPr>
              <a:t>secs</a:t>
            </a:r>
            <a:r>
              <a:rPr kumimoji="0" lang="en-US" sz="1600" b="0" i="0" u="none" strike="noStrike" kern="0" cap="none" spc="-70" normalizeH="0" baseline="0" noProof="0" dirty="0">
                <a:ln>
                  <a:noFill/>
                </a:ln>
                <a:solidFill>
                  <a:srgbClr val="505050"/>
                </a:solidFill>
                <a:effectLst/>
                <a:uLnTx/>
                <a:uFillTx/>
                <a:latin typeface="Segoe UI"/>
                <a:ea typeface="+mn-ea"/>
                <a:cs typeface="+mn-cs"/>
              </a:rPr>
              <a:t>)</a:t>
            </a:r>
          </a:p>
        </p:txBody>
      </p:sp>
      <p:cxnSp>
        <p:nvCxnSpPr>
          <p:cNvPr id="25" name="Straight Connector 24"/>
          <p:cNvCxnSpPr/>
          <p:nvPr/>
        </p:nvCxnSpPr>
        <p:spPr>
          <a:xfrm>
            <a:off x="355609" y="306088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142811" y="3051495"/>
            <a:ext cx="4617" cy="755626"/>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658336"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41" name="Rectangle 40"/>
          <p:cNvSpPr/>
          <p:nvPr/>
        </p:nvSpPr>
        <p:spPr bwMode="auto">
          <a:xfrm>
            <a:off x="95187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42" name="Rectangle 41"/>
          <p:cNvSpPr/>
          <p:nvPr/>
        </p:nvSpPr>
        <p:spPr bwMode="auto">
          <a:xfrm>
            <a:off x="1233927"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4</a:t>
            </a:r>
          </a:p>
        </p:txBody>
      </p:sp>
      <p:sp>
        <p:nvSpPr>
          <p:cNvPr id="43" name="Rectangle 42"/>
          <p:cNvSpPr/>
          <p:nvPr/>
        </p:nvSpPr>
        <p:spPr bwMode="auto">
          <a:xfrm>
            <a:off x="181069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2</a:t>
            </a:r>
          </a:p>
        </p:txBody>
      </p:sp>
      <p:sp>
        <p:nvSpPr>
          <p:cNvPr id="44" name="Rectangle 43"/>
          <p:cNvSpPr/>
          <p:nvPr/>
        </p:nvSpPr>
        <p:spPr bwMode="auto">
          <a:xfrm>
            <a:off x="1516374"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46" name="Rounded Rectangle 45"/>
          <p:cNvSpPr/>
          <p:nvPr/>
        </p:nvSpPr>
        <p:spPr bwMode="auto">
          <a:xfrm>
            <a:off x="2241416" y="3787566"/>
            <a:ext cx="1884435"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914228"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8</a:t>
            </a:r>
          </a:p>
        </p:txBody>
      </p:sp>
      <p:sp>
        <p:nvSpPr>
          <p:cNvPr id="53" name="Rectangle 52"/>
          <p:cNvSpPr/>
          <p:nvPr/>
        </p:nvSpPr>
        <p:spPr bwMode="auto">
          <a:xfrm>
            <a:off x="3221076"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54" name="TextBox 53"/>
          <p:cNvSpPr txBox="1"/>
          <p:nvPr/>
        </p:nvSpPr>
        <p:spPr>
          <a:xfrm>
            <a:off x="4954975"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296478" y="1385485"/>
            <a:ext cx="5523329"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lumMod val="95000"/>
                  </a:srgbClr>
                </a:solidFill>
                <a:effectLst/>
                <a:uLnTx/>
                <a:uFillTx/>
                <a:latin typeface="Segoe UI"/>
                <a:ea typeface="+mn-ea"/>
                <a:cs typeface="+mn-cs"/>
              </a:rPr>
              <a:t>A 20-second Tumbling Window</a:t>
            </a:r>
          </a:p>
        </p:txBody>
      </p:sp>
      <p:sp>
        <p:nvSpPr>
          <p:cNvPr id="61" name="TextBox 60"/>
          <p:cNvSpPr txBox="1"/>
          <p:nvPr/>
        </p:nvSpPr>
        <p:spPr>
          <a:xfrm>
            <a:off x="5859722"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flipH="1">
            <a:off x="5935057" y="3051495"/>
            <a:ext cx="1019" cy="108490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465262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13439"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7610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71" name="Rounded Rectangle 70"/>
          <p:cNvSpPr/>
          <p:nvPr/>
        </p:nvSpPr>
        <p:spPr bwMode="auto">
          <a:xfrm>
            <a:off x="4133882" y="4174490"/>
            <a:ext cx="1827760"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450879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75" name="Rectangle 74"/>
          <p:cNvSpPr/>
          <p:nvPr/>
        </p:nvSpPr>
        <p:spPr bwMode="auto">
          <a:xfrm>
            <a:off x="4764618"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3</a:t>
            </a:r>
          </a:p>
        </p:txBody>
      </p:sp>
      <p:sp>
        <p:nvSpPr>
          <p:cNvPr id="76" name="Rectangle 75"/>
          <p:cNvSpPr/>
          <p:nvPr/>
        </p:nvSpPr>
        <p:spPr bwMode="auto">
          <a:xfrm>
            <a:off x="5034961"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77" name="Rectangle 76"/>
          <p:cNvSpPr/>
          <p:nvPr/>
        </p:nvSpPr>
        <p:spPr bwMode="auto">
          <a:xfrm>
            <a:off x="531667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78" name="TextBox 77"/>
          <p:cNvSpPr txBox="1"/>
          <p:nvPr/>
        </p:nvSpPr>
        <p:spPr>
          <a:xfrm>
            <a:off x="6920747" y="1369963"/>
            <a:ext cx="4957208" cy="1131474"/>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Are non-overlapping </a:t>
            </a:r>
          </a:p>
        </p:txBody>
      </p:sp>
      <p:sp>
        <p:nvSpPr>
          <p:cNvPr id="79" name="Rectangle 78"/>
          <p:cNvSpPr/>
          <p:nvPr/>
        </p:nvSpPr>
        <p:spPr>
          <a:xfrm>
            <a:off x="6920747" y="4212584"/>
            <a:ext cx="4958888" cy="118572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2D2D2">
                    <a:lumMod val="50000"/>
                  </a:srgbClr>
                </a:solidFill>
                <a:effectLst/>
                <a:uLnTx/>
                <a:uFillTx/>
                <a:latin typeface="Segoe UI"/>
                <a:ea typeface="+mn-ea"/>
                <a:cs typeface="+mn-cs"/>
              </a:rPr>
              <a:t>TollId</a:t>
            </a:r>
            <a:r>
              <a:rPr kumimoji="0" lang="en-US" sz="1765" b="0" i="0" u="none" strike="noStrike" kern="0" cap="none" spc="-70" normalizeH="0" baseline="0" noProof="0" dirty="0">
                <a:ln>
                  <a:noFill/>
                </a:ln>
                <a:solidFill>
                  <a:srgbClr val="D2D2D2">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TumblingWindow</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p:txBody>
      </p:sp>
      <p:sp>
        <p:nvSpPr>
          <p:cNvPr id="80" name="TextBox 79"/>
          <p:cNvSpPr txBox="1"/>
          <p:nvPr/>
        </p:nvSpPr>
        <p:spPr>
          <a:xfrm>
            <a:off x="6920747" y="3591119"/>
            <a:ext cx="4958888"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total number of vehicles entering each toll booth every interval of 20 seconds. </a:t>
            </a:r>
          </a:p>
        </p:txBody>
      </p:sp>
      <p:cxnSp>
        <p:nvCxnSpPr>
          <p:cNvPr id="92" name="Straight Connector 91"/>
          <p:cNvCxnSpPr/>
          <p:nvPr/>
        </p:nvCxnSpPr>
        <p:spPr>
          <a:xfrm>
            <a:off x="2256909" y="3079931"/>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556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569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14511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35565" y="2353303"/>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964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2" name="Oval 11"/>
          <p:cNvSpPr/>
          <p:nvPr/>
        </p:nvSpPr>
        <p:spPr bwMode="auto">
          <a:xfrm>
            <a:off x="21977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 name="Oval 12"/>
          <p:cNvSpPr/>
          <p:nvPr/>
        </p:nvSpPr>
        <p:spPr bwMode="auto">
          <a:xfrm>
            <a:off x="1253280"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Oval 13"/>
          <p:cNvSpPr/>
          <p:nvPr/>
        </p:nvSpPr>
        <p:spPr bwMode="auto">
          <a:xfrm>
            <a:off x="4993279"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Oval 14"/>
          <p:cNvSpPr/>
          <p:nvPr/>
        </p:nvSpPr>
        <p:spPr bwMode="auto">
          <a:xfrm>
            <a:off x="4085988"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Oval 15"/>
          <p:cNvSpPr/>
          <p:nvPr/>
        </p:nvSpPr>
        <p:spPr bwMode="auto">
          <a:xfrm>
            <a:off x="3131521"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60" name="Oval 59"/>
          <p:cNvSpPr/>
          <p:nvPr/>
        </p:nvSpPr>
        <p:spPr bwMode="auto">
          <a:xfrm>
            <a:off x="5876434" y="2999432"/>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p:cNvSpPr/>
          <p:nvPr/>
        </p:nvSpPr>
        <p:spPr>
          <a:xfrm>
            <a:off x="6920747" y="2857472"/>
            <a:ext cx="5137487" cy="39224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An event can belong to only one tumbling window</a:t>
            </a:r>
          </a:p>
        </p:txBody>
      </p:sp>
    </p:spTree>
    <p:extLst>
      <p:ext uri="{BB962C8B-B14F-4D97-AF65-F5344CB8AC3E}">
        <p14:creationId xmlns:p14="http://schemas.microsoft.com/office/powerpoint/2010/main" val="409811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78636" y="3343742"/>
            <a:ext cx="189598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Hopping Window</a:t>
            </a:r>
          </a:p>
        </p:txBody>
      </p:sp>
      <p:sp>
        <p:nvSpPr>
          <p:cNvPr id="3" name="Rectangle 2"/>
          <p:cNvSpPr/>
          <p:nvPr/>
        </p:nvSpPr>
        <p:spPr bwMode="auto">
          <a:xfrm>
            <a:off x="625012"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995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533930"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20726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797329"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50845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777207"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1" name="Oval 10"/>
          <p:cNvSpPr/>
          <p:nvPr/>
        </p:nvSpPr>
        <p:spPr bwMode="auto">
          <a:xfrm>
            <a:off x="401238"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a:endCxn id="24" idx="1"/>
          </p:cNvCxnSpPr>
          <p:nvPr/>
        </p:nvCxnSpPr>
        <p:spPr>
          <a:xfrm flipV="1">
            <a:off x="519500" y="2863339"/>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585577"/>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93084"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4897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10292" y="2621957"/>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cxnSp>
        <p:nvCxnSpPr>
          <p:cNvPr id="27" name="Straight Connector 26"/>
          <p:cNvCxnSpPr/>
          <p:nvPr/>
        </p:nvCxnSpPr>
        <p:spPr>
          <a:xfrm>
            <a:off x="4250781" y="2882760"/>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1358040" y="3773808"/>
            <a:ext cx="192793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53"/>
          <p:cNvSpPr txBox="1"/>
          <p:nvPr/>
        </p:nvSpPr>
        <p:spPr>
          <a:xfrm>
            <a:off x="500259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388311"/>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Hopping Window with a 10 second “Hop”</a:t>
            </a:r>
          </a:p>
        </p:txBody>
      </p:sp>
      <p:sp>
        <p:nvSpPr>
          <p:cNvPr id="60" name="Oval 59"/>
          <p:cNvSpPr/>
          <p:nvPr/>
        </p:nvSpPr>
        <p:spPr bwMode="auto">
          <a:xfrm>
            <a:off x="5865436" y="280226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585019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a:off x="5913448" y="2816549"/>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bwMode="auto">
          <a:xfrm>
            <a:off x="2374622" y="4223120"/>
            <a:ext cx="1876159"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TextBox 77"/>
          <p:cNvSpPr txBox="1"/>
          <p:nvPr/>
        </p:nvSpPr>
        <p:spPr>
          <a:xfrm>
            <a:off x="6992898" y="1421959"/>
            <a:ext cx="5095065" cy="272779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Can overlap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 forward in time by a fixed period</a:t>
            </a:r>
          </a:p>
          <a:p>
            <a:pPr marL="0" marR="0" lvl="0" indent="0" algn="l" defTabSz="896386" rtl="0" eaLnBrk="1" fontAlgn="auto" latinLnBrk="0" hangingPunct="1">
              <a:lnSpc>
                <a:spcPct val="100000"/>
              </a:lnSpc>
              <a:spcBef>
                <a:spcPts val="1200"/>
              </a:spcBef>
              <a:spcAft>
                <a:spcPts val="6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Same as tumbling window if hop size = window size</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hopping window</a:t>
            </a:r>
          </a:p>
        </p:txBody>
      </p:sp>
      <p:sp>
        <p:nvSpPr>
          <p:cNvPr id="79" name="Rectangle 78"/>
          <p:cNvSpPr/>
          <p:nvPr/>
        </p:nvSpPr>
        <p:spPr>
          <a:xfrm>
            <a:off x="6995743" y="5198606"/>
            <a:ext cx="4958888" cy="10756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endParaRPr kumimoji="0" lang="en-US" sz="1765" b="0" i="0" u="none" strike="noStrike" kern="0" cap="none" spc="-7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HoppingWindow</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20,10)</a:t>
            </a:r>
          </a:p>
        </p:txBody>
      </p:sp>
      <p:sp>
        <p:nvSpPr>
          <p:cNvPr id="42" name="Rectangle 41"/>
          <p:cNvSpPr/>
          <p:nvPr/>
        </p:nvSpPr>
        <p:spPr bwMode="auto">
          <a:xfrm>
            <a:off x="191288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43" name="Rectangle 42"/>
          <p:cNvSpPr/>
          <p:nvPr/>
        </p:nvSpPr>
        <p:spPr bwMode="auto">
          <a:xfrm>
            <a:off x="251822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44" name="Rectangle 43"/>
          <p:cNvSpPr/>
          <p:nvPr/>
        </p:nvSpPr>
        <p:spPr bwMode="auto">
          <a:xfrm>
            <a:off x="2223900"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3" name="Rectangle 62"/>
          <p:cNvSpPr/>
          <p:nvPr/>
        </p:nvSpPr>
        <p:spPr bwMode="auto">
          <a:xfrm>
            <a:off x="3052820"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68" name="Rectangle 67"/>
          <p:cNvSpPr/>
          <p:nvPr/>
        </p:nvSpPr>
        <p:spPr bwMode="auto">
          <a:xfrm>
            <a:off x="3359668"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9" name="Rounded Rectangle 68"/>
          <p:cNvSpPr/>
          <p:nvPr/>
        </p:nvSpPr>
        <p:spPr bwMode="auto">
          <a:xfrm>
            <a:off x="3297635" y="4670732"/>
            <a:ext cx="1791226"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Rounded Rectangle 72"/>
          <p:cNvSpPr/>
          <p:nvPr/>
        </p:nvSpPr>
        <p:spPr bwMode="auto">
          <a:xfrm>
            <a:off x="4262841" y="5108820"/>
            <a:ext cx="1679084"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p:cNvSpPr/>
          <p:nvPr/>
        </p:nvSpPr>
        <p:spPr bwMode="auto">
          <a:xfrm>
            <a:off x="4606273"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65" name="Rectangle 64"/>
          <p:cNvSpPr/>
          <p:nvPr/>
        </p:nvSpPr>
        <p:spPr bwMode="auto">
          <a:xfrm>
            <a:off x="4862097"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22916"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85582"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0" name="Rectangle 39"/>
          <p:cNvSpPr/>
          <p:nvPr/>
        </p:nvSpPr>
        <p:spPr bwMode="auto">
          <a:xfrm>
            <a:off x="758279"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1" name="Rectangle 40"/>
          <p:cNvSpPr/>
          <p:nvPr/>
        </p:nvSpPr>
        <p:spPr bwMode="auto">
          <a:xfrm>
            <a:off x="1051818"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3" name="Rectangle 82"/>
          <p:cNvSpPr/>
          <p:nvPr/>
        </p:nvSpPr>
        <p:spPr bwMode="auto">
          <a:xfrm>
            <a:off x="1314822"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84" name="Rectangle 83"/>
          <p:cNvSpPr/>
          <p:nvPr/>
        </p:nvSpPr>
        <p:spPr bwMode="auto">
          <a:xfrm>
            <a:off x="1882067"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85" name="Rectangle 84"/>
          <p:cNvSpPr/>
          <p:nvPr/>
        </p:nvSpPr>
        <p:spPr bwMode="auto">
          <a:xfrm>
            <a:off x="1587746"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70" name="Rectangle 69"/>
          <p:cNvSpPr/>
          <p:nvPr/>
        </p:nvSpPr>
        <p:spPr bwMode="auto">
          <a:xfrm>
            <a:off x="3700419"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2" name="Rectangle 71"/>
          <p:cNvSpPr/>
          <p:nvPr/>
        </p:nvSpPr>
        <p:spPr bwMode="auto">
          <a:xfrm>
            <a:off x="3959648"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6" name="Rectangle 85"/>
          <p:cNvSpPr/>
          <p:nvPr/>
        </p:nvSpPr>
        <p:spPr bwMode="auto">
          <a:xfrm>
            <a:off x="4217341"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7" name="Rectangle 86"/>
          <p:cNvSpPr/>
          <p:nvPr/>
        </p:nvSpPr>
        <p:spPr bwMode="auto">
          <a:xfrm>
            <a:off x="4473166"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88" name="Rectangle 87"/>
          <p:cNvSpPr/>
          <p:nvPr/>
        </p:nvSpPr>
        <p:spPr bwMode="auto">
          <a:xfrm>
            <a:off x="5208676"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9" name="Rectangle 88"/>
          <p:cNvSpPr/>
          <p:nvPr/>
        </p:nvSpPr>
        <p:spPr bwMode="auto">
          <a:xfrm>
            <a:off x="548086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cxnSp>
        <p:nvCxnSpPr>
          <p:cNvPr id="91" name="Straight Connector 90"/>
          <p:cNvCxnSpPr/>
          <p:nvPr/>
        </p:nvCxnSpPr>
        <p:spPr>
          <a:xfrm>
            <a:off x="3279368" y="2863713"/>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088558" y="2873236"/>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2363923" y="2811785"/>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2736" y="2887973"/>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4417338"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6" name="Rectangle 105"/>
          <p:cNvSpPr/>
          <p:nvPr/>
        </p:nvSpPr>
        <p:spPr bwMode="auto">
          <a:xfrm>
            <a:off x="4673163"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74" name="TextBox 73"/>
          <p:cNvSpPr txBox="1"/>
          <p:nvPr/>
        </p:nvSpPr>
        <p:spPr>
          <a:xfrm>
            <a:off x="6996016" y="4325416"/>
            <a:ext cx="4958888" cy="814661"/>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number of vehicles entering each toll booth every interval of 20 seconds; update results every 10 seconds</a:t>
            </a:r>
          </a:p>
        </p:txBody>
      </p:sp>
    </p:spTree>
    <p:extLst>
      <p:ext uri="{BB962C8B-B14F-4D97-AF65-F5344CB8AC3E}">
        <p14:creationId xmlns:p14="http://schemas.microsoft.com/office/powerpoint/2010/main" val="1600983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a:off x="2910299" y="2293795"/>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118" idx="3"/>
          </p:cNvCxnSpPr>
          <p:nvPr/>
        </p:nvCxnSpPr>
        <p:spPr>
          <a:xfrm>
            <a:off x="5378798" y="2307814"/>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491641" y="4542641"/>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1019094" y="3507182"/>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Sliding Window</a:t>
            </a:r>
          </a:p>
        </p:txBody>
      </p:sp>
      <p:sp>
        <p:nvSpPr>
          <p:cNvPr id="3" name="Rectangle 2"/>
          <p:cNvSpPr/>
          <p:nvPr/>
        </p:nvSpPr>
        <p:spPr bwMode="auto">
          <a:xfrm>
            <a:off x="2304873"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2697427"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1" name="Oval 10"/>
          <p:cNvSpPr/>
          <p:nvPr/>
        </p:nvSpPr>
        <p:spPr bwMode="auto">
          <a:xfrm>
            <a:off x="401238"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p:cNvCxnSpPr>
          <p:nvPr/>
        </p:nvCxnSpPr>
        <p:spPr>
          <a:xfrm flipV="1">
            <a:off x="519501" y="2701811"/>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423675"/>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6451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20407"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5600417" y="2432745"/>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sp>
        <p:nvSpPr>
          <p:cNvPr id="54" name="TextBox 53"/>
          <p:cNvSpPr txBox="1"/>
          <p:nvPr/>
        </p:nvSpPr>
        <p:spPr>
          <a:xfrm>
            <a:off x="500259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483547"/>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Sliding Window</a:t>
            </a:r>
          </a:p>
        </p:txBody>
      </p:sp>
      <p:sp>
        <p:nvSpPr>
          <p:cNvPr id="78" name="TextBox 77"/>
          <p:cNvSpPr txBox="1"/>
          <p:nvPr/>
        </p:nvSpPr>
        <p:spPr>
          <a:xfrm>
            <a:off x="6723974" y="1336245"/>
            <a:ext cx="5095065" cy="218751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Continuously moves forward by an € (epsilon)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Produces an output </a:t>
            </a:r>
            <a:r>
              <a:rPr kumimoji="0" lang="en-US" sz="1961" b="0" i="1"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only during the occurrence of an event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Every windows will have at least one event</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sliding window</a:t>
            </a:r>
          </a:p>
        </p:txBody>
      </p:sp>
      <p:sp>
        <p:nvSpPr>
          <p:cNvPr id="79" name="Rectangle 78"/>
          <p:cNvSpPr/>
          <p:nvPr/>
        </p:nvSpPr>
        <p:spPr>
          <a:xfrm>
            <a:off x="6723490" y="4568617"/>
            <a:ext cx="4958888" cy="145998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505050"/>
                </a:solidFill>
                <a:effectLst/>
                <a:uLnTx/>
                <a:uFillTx/>
                <a:latin typeface="Segoe UI"/>
                <a:ea typeface="+mn-ea"/>
                <a:cs typeface="+mn-cs"/>
              </a:rPr>
              <a:t> ES</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SlidingWindow</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HAVING</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 &gt; 10</a:t>
            </a:r>
          </a:p>
        </p:txBody>
      </p:sp>
      <p:sp>
        <p:nvSpPr>
          <p:cNvPr id="80" name="TextBox 79"/>
          <p:cNvSpPr txBox="1"/>
          <p:nvPr/>
        </p:nvSpPr>
        <p:spPr>
          <a:xfrm>
            <a:off x="6723492" y="3966849"/>
            <a:ext cx="4958887"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Find all the toll booths which have served more than 10 vehicles in the last 20 seconds</a:t>
            </a:r>
          </a:p>
        </p:txBody>
      </p:sp>
      <p:grpSp>
        <p:nvGrpSpPr>
          <p:cNvPr id="32" name="Group 31"/>
          <p:cNvGrpSpPr/>
          <p:nvPr/>
        </p:nvGrpSpPr>
        <p:grpSpPr>
          <a:xfrm>
            <a:off x="621898" y="2956653"/>
            <a:ext cx="1910913" cy="399993"/>
            <a:chOff x="611446" y="3028378"/>
            <a:chExt cx="1949231" cy="408014"/>
          </a:xfrm>
        </p:grpSpPr>
        <p:sp>
          <p:nvSpPr>
            <p:cNvPr id="113" name="Rectangle 112"/>
            <p:cNvSpPr/>
            <p:nvPr/>
          </p:nvSpPr>
          <p:spPr bwMode="auto">
            <a:xfrm>
              <a:off x="611446" y="3028378"/>
              <a:ext cx="1949231" cy="4080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1477470" y="314295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grpSp>
      <p:sp>
        <p:nvSpPr>
          <p:cNvPr id="105" name="Rectangle 104"/>
          <p:cNvSpPr/>
          <p:nvPr/>
        </p:nvSpPr>
        <p:spPr bwMode="auto">
          <a:xfrm>
            <a:off x="5189641"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6" name="Rectangle 75"/>
          <p:cNvSpPr/>
          <p:nvPr/>
        </p:nvSpPr>
        <p:spPr bwMode="auto">
          <a:xfrm>
            <a:off x="4376024" y="466524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cxnSp>
        <p:nvCxnSpPr>
          <p:cNvPr id="94" name="Straight Connector 93"/>
          <p:cNvCxnSpPr>
            <a:endCxn id="113" idx="3"/>
          </p:cNvCxnSpPr>
          <p:nvPr/>
        </p:nvCxnSpPr>
        <p:spPr>
          <a:xfrm>
            <a:off x="2515113" y="2350565"/>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1722085"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7" name="Rectangle 106"/>
          <p:cNvSpPr/>
          <p:nvPr/>
        </p:nvSpPr>
        <p:spPr bwMode="auto">
          <a:xfrm>
            <a:off x="1999962"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7" name="Rectangle 46"/>
          <p:cNvSpPr/>
          <p:nvPr/>
        </p:nvSpPr>
        <p:spPr bwMode="auto">
          <a:xfrm>
            <a:off x="3022978"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cxnSp>
        <p:nvCxnSpPr>
          <p:cNvPr id="48" name="Straight Connector 47"/>
          <p:cNvCxnSpPr>
            <a:endCxn id="51" idx="3"/>
          </p:cNvCxnSpPr>
          <p:nvPr/>
        </p:nvCxnSpPr>
        <p:spPr>
          <a:xfrm>
            <a:off x="3235789" y="2376660"/>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345001" y="4104705"/>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p:cNvGrpSpPr/>
          <p:nvPr/>
        </p:nvGrpSpPr>
        <p:grpSpPr>
          <a:xfrm>
            <a:off x="1875343" y="4217033"/>
            <a:ext cx="793344" cy="175339"/>
            <a:chOff x="2060046" y="4037301"/>
            <a:chExt cx="809252" cy="178855"/>
          </a:xfrm>
        </p:grpSpPr>
        <p:sp>
          <p:nvSpPr>
            <p:cNvPr id="52" name="Rectangle 51"/>
            <p:cNvSpPr/>
            <p:nvPr/>
          </p:nvSpPr>
          <p:spPr bwMode="auto">
            <a:xfrm>
              <a:off x="206004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3" name="Rectangle 52"/>
            <p:cNvSpPr/>
            <p:nvPr/>
          </p:nvSpPr>
          <p:spPr bwMode="auto">
            <a:xfrm>
              <a:off x="2343495"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56" name="Rectangle 55"/>
            <p:cNvSpPr/>
            <p:nvPr/>
          </p:nvSpPr>
          <p:spPr bwMode="auto">
            <a:xfrm>
              <a:off x="265211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1901089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 Concepts – Streaming Unit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89" y="2084377"/>
            <a:ext cx="7440017" cy="2509962"/>
          </a:xfrm>
          <a:prstGeom prst="rect">
            <a:avLst/>
          </a:prstGeom>
          <a:ln>
            <a:solidFill>
              <a:schemeClr val="tx2">
                <a:lumMod val="60000"/>
                <a:lumOff val="40000"/>
              </a:schemeClr>
            </a:solidFill>
          </a:ln>
        </p:spPr>
      </p:pic>
      <p:sp>
        <p:nvSpPr>
          <p:cNvPr id="5" name="TextBox 4"/>
          <p:cNvSpPr txBox="1"/>
          <p:nvPr/>
        </p:nvSpPr>
        <p:spPr>
          <a:xfrm>
            <a:off x="7888830" y="1277604"/>
            <a:ext cx="4033932" cy="520477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Is a measure of the computing resource available for processing a Job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streaming unit  provides up to 1 MB/second throughput.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job needs a minimum of one streaming unit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Streaming Units required for a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rate of incoming events</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complexity of the query  </a:t>
            </a:r>
          </a:p>
          <a:p>
            <a:pPr marL="0" marR="0" lvl="0" indent="0" algn="l" defTabSz="914400" rtl="0" eaLnBrk="1" fontAlgn="auto" latinLnBrk="0" hangingPunct="1">
              <a:lnSpc>
                <a:spcPct val="100000"/>
              </a:lnSpc>
              <a:spcBef>
                <a:spcPts val="588"/>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Total number of streaming units that can be used by a Stream Analytics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steps in the query defined for the job and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partitions for each step. </a:t>
            </a:r>
          </a:p>
        </p:txBody>
      </p:sp>
    </p:spTree>
    <p:extLst>
      <p:ext uri="{BB962C8B-B14F-4D97-AF65-F5344CB8AC3E}">
        <p14:creationId xmlns:p14="http://schemas.microsoft.com/office/powerpoint/2010/main" val="10786987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Questions?</a:t>
            </a:r>
            <a:endParaRPr sz="5294" dirty="0">
              <a:solidFill>
                <a:srgbClr val="FFFFFF"/>
              </a:solidFill>
              <a:ea typeface="+mn-ea"/>
            </a:endParaRPr>
          </a:p>
        </p:txBody>
      </p:sp>
    </p:spTree>
    <p:extLst>
      <p:ext uri="{BB962C8B-B14F-4D97-AF65-F5344CB8AC3E}">
        <p14:creationId xmlns:p14="http://schemas.microsoft.com/office/powerpoint/2010/main" val="11046933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err="1">
                <a:ln>
                  <a:noFill/>
                </a:ln>
                <a:solidFill>
                  <a:srgbClr val="FFFFFF"/>
                </a:solidFill>
                <a:effectLst/>
                <a:uLnTx/>
                <a:uFillTx/>
                <a:latin typeface="Segoe UI Light" panose="020B0502040204020203" pitchFamily="34" charset="0"/>
                <a:cs typeface="Segoe UI" panose="020B0502040204020203" pitchFamily="34" charset="0"/>
              </a:rPr>
              <a:t>IoT</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sp>
        <p:nvSpPr>
          <p:cNvPr id="3" name="TextBox 2"/>
          <p:cNvSpPr txBox="1"/>
          <p:nvPr/>
        </p:nvSpPr>
        <p:spPr>
          <a:xfrm>
            <a:off x="508429" y="5164383"/>
            <a:ext cx="5377306" cy="954107"/>
          </a:xfrm>
          <a:prstGeom prst="rect">
            <a:avLst/>
          </a:prstGeom>
          <a:noFill/>
        </p:spPr>
        <p:txBody>
          <a:bodyPr wrap="none" rtlCol="0">
            <a:spAutoFit/>
          </a:bodyPr>
          <a:lstStyle/>
          <a:p>
            <a:r>
              <a:rPr lang="it-IT" sz="2800" dirty="0">
                <a:solidFill>
                  <a:schemeClr val="bg1"/>
                </a:solidFill>
                <a:latin typeface="+mj-lt"/>
              </a:rPr>
              <a:t>Francesco Scullino</a:t>
            </a:r>
          </a:p>
          <a:p>
            <a:r>
              <a:rPr lang="it-IT" sz="2800" dirty="0">
                <a:solidFill>
                  <a:schemeClr val="bg1"/>
                </a:solidFill>
                <a:latin typeface="+mj-lt"/>
              </a:rPr>
              <a:t>Microsoft Innovation Center Torino</a:t>
            </a:r>
          </a:p>
        </p:txBody>
      </p:sp>
    </p:spTree>
    <p:extLst>
      <p:ext uri="{BB962C8B-B14F-4D97-AF65-F5344CB8AC3E}">
        <p14:creationId xmlns:p14="http://schemas.microsoft.com/office/powerpoint/2010/main" val="3766571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858" y="2763493"/>
            <a:ext cx="2376515" cy="506875"/>
          </a:xfrm>
          <a:prstGeom prst="rect">
            <a:avLst/>
          </a:prstGeom>
        </p:spPr>
      </p:pic>
      <p:sp>
        <p:nvSpPr>
          <p:cNvPr id="5" name="TextBox 4"/>
          <p:cNvSpPr txBox="1"/>
          <p:nvPr/>
        </p:nvSpPr>
        <p:spPr>
          <a:xfrm>
            <a:off x="266125" y="5819468"/>
            <a:ext cx="11659750" cy="888955"/>
          </a:xfrm>
          <a:prstGeom prst="rect">
            <a:avLst/>
          </a:prstGeom>
          <a:noFill/>
        </p:spPr>
        <p:txBody>
          <a:bodyPr wrap="square" lIns="179285" tIns="143430" rIns="179285" bIns="143430" rtlCol="0">
            <a:noAutofit/>
          </a:bodyPr>
          <a:lstStyle/>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 2015 Microsoft Corporation. All rights reserved. Microsoft, Windows, Windows Vista and other product names are or may be registered trademarks and/or trademarks in the U.S. and/or other countries.</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The information herein is for informational purposes only and represents the current view of Microsoft Corporation as of the date of this presentation. Because Microsoft must respond to changing market</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conditions, it should not be interpreted to be a commitment on the part of Microsoft, and Microsoft cannot guarantee the accuracy of any information provided after the date of this presentation.</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MICROSOFT MAKES NO WARRANTIES, EXPRESS, IMPLIED OR STATUTORY, AS TO THE INFORMATION IN THIS PRESENTATION.</a:t>
            </a:r>
          </a:p>
        </p:txBody>
      </p:sp>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endParaRPr kumimoji="0" lang="en-US" sz="1765"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9313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923" y="289958"/>
            <a:ext cx="11655078" cy="899537"/>
          </a:xfrm>
        </p:spPr>
        <p:txBody>
          <a:bodyPr/>
          <a:lstStyle/>
          <a:p>
            <a:r>
              <a:rPr lang="en-US" dirty="0">
                <a:solidFill>
                  <a:schemeClr val="bg1">
                    <a:lumMod val="95000"/>
                  </a:schemeClr>
                </a:solidFill>
              </a:rPr>
              <a:t>Harnessing the IoT Revolution</a:t>
            </a:r>
          </a:p>
        </p:txBody>
      </p:sp>
      <p:sp>
        <p:nvSpPr>
          <p:cNvPr id="7" name="Rectangle 6"/>
          <p:cNvSpPr/>
          <p:nvPr/>
        </p:nvSpPr>
        <p:spPr>
          <a:xfrm>
            <a:off x="2188137" y="5550694"/>
            <a:ext cx="8258236"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could tell when it’s the best time for my things to _______ ?</a:t>
            </a:r>
          </a:p>
        </p:txBody>
      </p:sp>
      <p:sp>
        <p:nvSpPr>
          <p:cNvPr id="8" name="Rectangle 7"/>
          <p:cNvSpPr/>
          <p:nvPr/>
        </p:nvSpPr>
        <p:spPr>
          <a:xfrm>
            <a:off x="3291168" y="1900532"/>
            <a:ext cx="8664211" cy="392245"/>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my things could tell me when they go someplace they shouldn’t?</a:t>
            </a:r>
          </a:p>
        </p:txBody>
      </p:sp>
      <p:sp>
        <p:nvSpPr>
          <p:cNvPr id="9" name="Rectangle 8"/>
          <p:cNvSpPr/>
          <p:nvPr/>
        </p:nvSpPr>
        <p:spPr>
          <a:xfrm>
            <a:off x="311299" y="1310800"/>
            <a:ext cx="5825935"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simply knew where my things were?</a:t>
            </a:r>
          </a:p>
        </p:txBody>
      </p:sp>
      <p:sp>
        <p:nvSpPr>
          <p:cNvPr id="10" name="Rectangle 9"/>
          <p:cNvSpPr/>
          <p:nvPr/>
        </p:nvSpPr>
        <p:spPr>
          <a:xfrm>
            <a:off x="3897220" y="4149478"/>
            <a:ext cx="8514827"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knew when things were going to break before they did?</a:t>
            </a:r>
          </a:p>
        </p:txBody>
      </p:sp>
      <p:sp>
        <p:nvSpPr>
          <p:cNvPr id="12" name="Rectangle 11"/>
          <p:cNvSpPr/>
          <p:nvPr/>
        </p:nvSpPr>
        <p:spPr>
          <a:xfrm>
            <a:off x="-219892" y="2580735"/>
            <a:ext cx="12631938"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could collect data which helps me improve my product?</a:t>
            </a:r>
          </a:p>
        </p:txBody>
      </p:sp>
      <p:sp>
        <p:nvSpPr>
          <p:cNvPr id="13" name="Rectangle 12"/>
          <p:cNvSpPr/>
          <p:nvPr/>
        </p:nvSpPr>
        <p:spPr>
          <a:xfrm>
            <a:off x="-219891" y="4733636"/>
            <a:ext cx="7552846"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insights could I find from comparing </a:t>
            </a:r>
            <a:r>
              <a:rPr kumimoji="0" lang="en-US" sz="1961" b="0" i="1" u="none" strike="noStrike" kern="1200" cap="none" spc="0" normalizeH="0" baseline="0" noProof="0" dirty="0">
                <a:ln>
                  <a:noFill/>
                </a:ln>
                <a:solidFill>
                  <a:srgbClr val="FFFFFF">
                    <a:lumMod val="95000"/>
                  </a:srgbClr>
                </a:solidFill>
                <a:effectLst/>
                <a:uLnTx/>
                <a:uFillTx/>
                <a:latin typeface="Segoe UI Light"/>
                <a:ea typeface="+mn-ea"/>
                <a:cs typeface="+mn-cs"/>
              </a:rPr>
              <a:t>all</a:t>
            </a: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 of my things?</a:t>
            </a:r>
          </a:p>
        </p:txBody>
      </p:sp>
      <p:sp>
        <p:nvSpPr>
          <p:cNvPr id="15" name="Rectangle 14"/>
          <p:cNvSpPr/>
          <p:nvPr/>
        </p:nvSpPr>
        <p:spPr>
          <a:xfrm>
            <a:off x="-327467" y="3207944"/>
            <a:ext cx="12518602" cy="594566"/>
          </a:xfrm>
          <a:prstGeom prst="rect">
            <a:avLst/>
          </a:prstGeom>
        </p:spPr>
        <p:txBody>
          <a:bodyPr wrap="square">
            <a:spAutoFit/>
          </a:bodyPr>
          <a:lstStyle/>
          <a:p>
            <a:pPr marL="457095" marR="0" lvl="1" indent="0" algn="ctr" defTabSz="91419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lumMod val="95000"/>
                  </a:srgbClr>
                </a:solidFill>
                <a:effectLst/>
                <a:uLnTx/>
                <a:uFillTx/>
                <a:latin typeface="Segoe UI Light"/>
                <a:ea typeface="+mn-ea"/>
                <a:cs typeface="+mn-cs"/>
              </a:rPr>
              <a:t>It all starts with a great idea…</a:t>
            </a:r>
          </a:p>
        </p:txBody>
      </p:sp>
    </p:spTree>
    <p:extLst>
      <p:ext uri="{BB962C8B-B14F-4D97-AF65-F5344CB8AC3E}">
        <p14:creationId xmlns:p14="http://schemas.microsoft.com/office/powerpoint/2010/main" val="14481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Connection</a:t>
                </a: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SQL Data </a:t>
                      </a:r>
                      <a:br>
                        <a:rPr kumimoji="0" lang="en-US" sz="667" b="0" i="0" u="none" strike="noStrike" kern="1200" cap="none" spc="0" normalizeH="0" baseline="0" noProof="0" dirty="0">
                          <a:ln>
                            <a:noFill/>
                          </a:ln>
                          <a:solidFill>
                            <a:srgbClr val="FFFFFF"/>
                          </a:solidFill>
                          <a:effectLst/>
                          <a:uLnTx/>
                          <a:uFillTx/>
                          <a:latin typeface="Segoe UI"/>
                          <a:ea typeface="+mn-ea"/>
                          <a:cs typeface="+mn-cs"/>
                        </a:rPr>
                      </a:br>
                      <a:r>
                        <a:rPr kumimoji="0" lang="en-US" sz="667" b="0" i="0" u="none" strike="noStrike" kern="1200" cap="none" spc="0" normalizeH="0" baseline="0" noProof="0" dirty="0">
                          <a:ln>
                            <a:noFill/>
                          </a:ln>
                          <a:solidFill>
                            <a:srgbClr val="FFFFFF"/>
                          </a:solidFill>
                          <a:effectLst/>
                          <a:uLnTx/>
                          <a:uFillTx/>
                          <a:latin typeface="Segoe UI"/>
                          <a:ea typeface="+mn-ea"/>
                          <a:cs typeface="+mn-cs"/>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grpSp>
      </p:grpSp>
    </p:spTree>
    <p:extLst>
      <p:ext uri="{BB962C8B-B14F-4D97-AF65-F5344CB8AC3E}">
        <p14:creationId xmlns:p14="http://schemas.microsoft.com/office/powerpoint/2010/main" val="213019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a:t>
            </a:r>
            <a:r>
              <a:rPr lang="en-US" sz="5294" dirty="0" err="1">
                <a:solidFill>
                  <a:srgbClr val="FFFFFF"/>
                </a:solidFill>
                <a:ea typeface="+mn-ea"/>
              </a:rPr>
              <a:t>IoT</a:t>
            </a:r>
            <a:r>
              <a:rPr lang="en-US" sz="5294" dirty="0">
                <a:solidFill>
                  <a:srgbClr val="FFFFFF"/>
                </a:solidFill>
                <a:ea typeface="+mn-ea"/>
              </a:rPr>
              <a:t> Suite</a:t>
            </a:r>
            <a:br>
              <a:rPr lang="en-US" sz="5294" dirty="0">
                <a:solidFill>
                  <a:srgbClr val="FFFFFF"/>
                </a:solidFill>
                <a:ea typeface="+mn-ea"/>
              </a:rPr>
            </a:br>
            <a:r>
              <a:rPr lang="en-US" sz="4800" dirty="0">
                <a:solidFill>
                  <a:srgbClr val="FFFFFF"/>
                </a:solidFill>
                <a:ea typeface="+mn-ea"/>
              </a:rPr>
              <a:t>https://www.azureiotsuite.com/</a:t>
            </a:r>
            <a:endParaRPr sz="5294" dirty="0">
              <a:solidFill>
                <a:srgbClr val="FFFFFF"/>
              </a:solidFill>
              <a:ea typeface="+mn-ea"/>
            </a:endParaRPr>
          </a:p>
        </p:txBody>
      </p:sp>
    </p:spTree>
    <p:extLst>
      <p:ext uri="{BB962C8B-B14F-4D97-AF65-F5344CB8AC3E}">
        <p14:creationId xmlns:p14="http://schemas.microsoft.com/office/powerpoint/2010/main" val="46498108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r="50734"/>
          <a:stretch/>
        </p:blipFill>
        <p:spPr>
          <a:xfrm>
            <a:off x="6185795" y="487"/>
            <a:ext cx="6006205" cy="6857027"/>
          </a:xfrm>
          <a:prstGeom prst="rect">
            <a:avLst/>
          </a:prstGeom>
        </p:spPr>
      </p:pic>
      <p:sp>
        <p:nvSpPr>
          <p:cNvPr id="2" name="Title 1"/>
          <p:cNvSpPr>
            <a:spLocks noGrp="1"/>
          </p:cNvSpPr>
          <p:nvPr>
            <p:ph type="title"/>
          </p:nvPr>
        </p:nvSpPr>
        <p:spPr/>
        <p:txBody>
          <a:bodyPr/>
          <a:lstStyle/>
          <a:p>
            <a:r>
              <a:rPr lang="en-US" dirty="0">
                <a:solidFill>
                  <a:schemeClr val="tx1"/>
                </a:solidFill>
              </a:rPr>
              <a:t>IoT projects can be complex</a:t>
            </a:r>
          </a:p>
        </p:txBody>
      </p:sp>
      <p:grpSp>
        <p:nvGrpSpPr>
          <p:cNvPr id="3" name="Group 2"/>
          <p:cNvGrpSpPr/>
          <p:nvPr/>
        </p:nvGrpSpPr>
        <p:grpSpPr>
          <a:xfrm>
            <a:off x="3191676" y="1675652"/>
            <a:ext cx="2778917" cy="2055365"/>
            <a:chOff x="3263380" y="1796960"/>
            <a:chExt cx="2834640" cy="2096579"/>
          </a:xfrm>
        </p:grpSpPr>
        <p:sp>
          <p:nvSpPr>
            <p:cNvPr id="69" name="Rectangle 68"/>
            <p:cNvSpPr/>
            <p:nvPr/>
          </p:nvSpPr>
          <p:spPr bwMode="auto">
            <a:xfrm>
              <a:off x="3263380"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8272"/>
                  </a:solidFill>
                  <a:effectLst/>
                  <a:uLnTx/>
                  <a:uFillTx/>
                  <a:latin typeface="Segoe UI"/>
                  <a:ea typeface="+mn-ea"/>
                  <a:cs typeface="+mn-cs"/>
                </a:rPr>
                <a:t>Time-consuming to </a:t>
              </a:r>
              <a:br>
                <a:rPr kumimoji="0" lang="en-US" sz="1961" b="0" i="0" u="none" strike="noStrike" kern="0" cap="none" spc="0" normalizeH="0" baseline="0" noProof="0" dirty="0">
                  <a:ln>
                    <a:noFill/>
                  </a:ln>
                  <a:solidFill>
                    <a:srgbClr val="008272"/>
                  </a:solidFill>
                  <a:effectLst/>
                  <a:uLnTx/>
                  <a:uFillTx/>
                  <a:latin typeface="Segoe UI"/>
                  <a:ea typeface="+mn-ea"/>
                  <a:cs typeface="+mn-cs"/>
                </a:rPr>
              </a:br>
              <a:r>
                <a:rPr kumimoji="0" lang="en-US" sz="1961" b="0" i="0" u="none" strike="noStrike" kern="0" cap="none" spc="0" normalizeH="0" baseline="0" noProof="0" dirty="0">
                  <a:ln>
                    <a:noFill/>
                  </a:ln>
                  <a:solidFill>
                    <a:srgbClr val="008272"/>
                  </a:solidFill>
                  <a:effectLst/>
                  <a:uLnTx/>
                  <a:uFillTx/>
                  <a:latin typeface="Segoe UI"/>
                  <a:ea typeface="+mn-ea"/>
                  <a:cs typeface="+mn-cs"/>
                </a:rPr>
                <a:t>stand up</a:t>
              </a:r>
            </a:p>
          </p:txBody>
        </p:sp>
        <p:grpSp>
          <p:nvGrpSpPr>
            <p:cNvPr id="72" name="Group 71"/>
            <p:cNvGrpSpPr/>
            <p:nvPr/>
          </p:nvGrpSpPr>
          <p:grpSpPr>
            <a:xfrm>
              <a:off x="4120770" y="1796960"/>
              <a:ext cx="1119860" cy="1119860"/>
              <a:chOff x="4208173" y="2125663"/>
              <a:chExt cx="1145102" cy="1145102"/>
            </a:xfrm>
          </p:grpSpPr>
          <p:sp>
            <p:nvSpPr>
              <p:cNvPr id="73" name="Oval 72"/>
              <p:cNvSpPr/>
              <p:nvPr/>
            </p:nvSpPr>
            <p:spPr bwMode="auto">
              <a:xfrm>
                <a:off x="4208173" y="2125663"/>
                <a:ext cx="1145102" cy="1145102"/>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ounded Rectangle 40"/>
              <p:cNvSpPr/>
              <p:nvPr/>
            </p:nvSpPr>
            <p:spPr bwMode="auto">
              <a:xfrm flipH="1">
                <a:off x="4492198" y="2306740"/>
                <a:ext cx="577053" cy="782948"/>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 name="Group 4"/>
          <p:cNvGrpSpPr/>
          <p:nvPr/>
        </p:nvGrpSpPr>
        <p:grpSpPr>
          <a:xfrm>
            <a:off x="3191676" y="4195377"/>
            <a:ext cx="2778917" cy="2057414"/>
            <a:chOff x="9190159" y="1796960"/>
            <a:chExt cx="2834640" cy="2098669"/>
          </a:xfrm>
        </p:grpSpPr>
        <p:sp>
          <p:nvSpPr>
            <p:cNvPr id="70" name="Rectangle 69"/>
            <p:cNvSpPr/>
            <p:nvPr/>
          </p:nvSpPr>
          <p:spPr bwMode="auto">
            <a:xfrm>
              <a:off x="9190159" y="291891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2050"/>
                  </a:solidFill>
                  <a:effectLst/>
                  <a:uLnTx/>
                  <a:uFillTx/>
                  <a:latin typeface="Segoe UI"/>
                  <a:ea typeface="+mn-ea"/>
                  <a:cs typeface="+mn-cs"/>
                </a:rPr>
                <a:t>Hard to scale</a:t>
              </a:r>
            </a:p>
          </p:txBody>
        </p:sp>
        <p:grpSp>
          <p:nvGrpSpPr>
            <p:cNvPr id="75" name="Group 74"/>
            <p:cNvGrpSpPr/>
            <p:nvPr/>
          </p:nvGrpSpPr>
          <p:grpSpPr>
            <a:xfrm>
              <a:off x="10047549" y="1796960"/>
              <a:ext cx="1119860" cy="1119860"/>
              <a:chOff x="10034928" y="2125663"/>
              <a:chExt cx="1145102" cy="1145102"/>
            </a:xfrm>
          </p:grpSpPr>
          <p:sp>
            <p:nvSpPr>
              <p:cNvPr id="76" name="Oval 75"/>
              <p:cNvSpPr/>
              <p:nvPr/>
            </p:nvSpPr>
            <p:spPr bwMode="auto">
              <a:xfrm>
                <a:off x="10034928" y="2125663"/>
                <a:ext cx="1145102" cy="114510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p:cNvGrpSpPr/>
              <p:nvPr/>
            </p:nvGrpSpPr>
            <p:grpSpPr>
              <a:xfrm>
                <a:off x="10306822" y="2374917"/>
                <a:ext cx="601315" cy="646595"/>
                <a:chOff x="7669764" y="598235"/>
                <a:chExt cx="1630314" cy="1753079"/>
              </a:xfrm>
              <a:solidFill>
                <a:schemeClr val="accent5"/>
              </a:solidFill>
            </p:grpSpPr>
            <p:sp>
              <p:nvSpPr>
                <p:cNvPr id="81" name="Rectangle: Rounded Corners 25"/>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2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4" name="Group 3"/>
          <p:cNvGrpSpPr/>
          <p:nvPr/>
        </p:nvGrpSpPr>
        <p:grpSpPr>
          <a:xfrm>
            <a:off x="225252" y="4197672"/>
            <a:ext cx="2778917" cy="2052821"/>
            <a:chOff x="6276782" y="2205634"/>
            <a:chExt cx="2834640" cy="2093984"/>
          </a:xfrm>
        </p:grpSpPr>
        <p:sp>
          <p:nvSpPr>
            <p:cNvPr id="71" name="Rectangle 70"/>
            <p:cNvSpPr/>
            <p:nvPr/>
          </p:nvSpPr>
          <p:spPr bwMode="auto">
            <a:xfrm>
              <a:off x="6276782" y="3322899"/>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68217A"/>
                  </a:solidFill>
                  <a:effectLst/>
                  <a:uLnTx/>
                  <a:uFillTx/>
                  <a:latin typeface="Segoe UI"/>
                  <a:ea typeface="+mn-ea"/>
                  <a:cs typeface="+mn-cs"/>
                </a:rPr>
                <a:t>Incompatible with current infrastructure</a:t>
              </a:r>
            </a:p>
          </p:txBody>
        </p:sp>
        <p:grpSp>
          <p:nvGrpSpPr>
            <p:cNvPr id="83" name="Group 82"/>
            <p:cNvGrpSpPr/>
            <p:nvPr/>
          </p:nvGrpSpPr>
          <p:grpSpPr>
            <a:xfrm>
              <a:off x="7134172" y="2205634"/>
              <a:ext cx="1119860" cy="1119860"/>
              <a:chOff x="7121551" y="2125663"/>
              <a:chExt cx="1145102" cy="1145102"/>
            </a:xfrm>
          </p:grpSpPr>
          <p:sp>
            <p:nvSpPr>
              <p:cNvPr id="84" name="Oval 83"/>
              <p:cNvSpPr/>
              <p:nvPr/>
            </p:nvSpPr>
            <p:spPr bwMode="auto">
              <a:xfrm>
                <a:off x="7121551" y="2125663"/>
                <a:ext cx="1145102" cy="1145102"/>
              </a:xfrm>
              <a:prstGeom prst="ellipse">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p:cNvGrpSpPr/>
              <p:nvPr/>
            </p:nvGrpSpPr>
            <p:grpSpPr>
              <a:xfrm>
                <a:off x="7176259" y="2587359"/>
                <a:ext cx="1035687" cy="221710"/>
                <a:chOff x="7551863" y="3862872"/>
                <a:chExt cx="1351183" cy="289249"/>
              </a:xfrm>
              <a:solidFill>
                <a:schemeClr val="accent4"/>
              </a:solidFill>
            </p:grpSpPr>
            <p:sp>
              <p:nvSpPr>
                <p:cNvPr id="86" name="Freeform 104"/>
                <p:cNvSpPr>
                  <a:spLocks noChangeAspect="1" noEditPoints="1"/>
                </p:cNvSpPr>
                <p:nvPr/>
              </p:nvSpPr>
              <p:spPr bwMode="auto">
                <a:xfrm>
                  <a:off x="7551863"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Freeform 104"/>
                <p:cNvSpPr>
                  <a:spLocks noChangeAspect="1" noEditPoints="1"/>
                </p:cNvSpPr>
                <p:nvPr/>
              </p:nvSpPr>
              <p:spPr bwMode="auto">
                <a:xfrm>
                  <a:off x="8363769"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8018431" y="3890956"/>
                  <a:ext cx="418048" cy="199769"/>
                  <a:chOff x="8018430" y="3890956"/>
                  <a:chExt cx="418048" cy="199769"/>
                </a:xfrm>
                <a:grpFill/>
              </p:grpSpPr>
              <p:sp>
                <p:nvSpPr>
                  <p:cNvPr id="89" name="Freeform: Shape 62"/>
                  <p:cNvSpPr/>
                  <p:nvPr/>
                </p:nvSpPr>
                <p:spPr bwMode="auto">
                  <a:xfrm>
                    <a:off x="8018430" y="3981941"/>
                    <a:ext cx="418048" cy="17798"/>
                  </a:xfrm>
                  <a:custGeom>
                    <a:avLst/>
                    <a:gdLst>
                      <a:gd name="connsiteX0" fmla="*/ 396688 w 418048"/>
                      <a:gd name="connsiteY0" fmla="*/ 0 h 17798"/>
                      <a:gd name="connsiteX1" fmla="*/ 418048 w 418048"/>
                      <a:gd name="connsiteY1" fmla="*/ 0 h 17798"/>
                      <a:gd name="connsiteX2" fmla="*/ 418048 w 418048"/>
                      <a:gd name="connsiteY2" fmla="*/ 17798 h 17798"/>
                      <a:gd name="connsiteX3" fmla="*/ 396688 w 418048"/>
                      <a:gd name="connsiteY3" fmla="*/ 17798 h 17798"/>
                      <a:gd name="connsiteX4" fmla="*/ 357021 w 418048"/>
                      <a:gd name="connsiteY4" fmla="*/ 0 h 17798"/>
                      <a:gd name="connsiteX5" fmla="*/ 378381 w 418048"/>
                      <a:gd name="connsiteY5" fmla="*/ 0 h 17798"/>
                      <a:gd name="connsiteX6" fmla="*/ 378381 w 418048"/>
                      <a:gd name="connsiteY6" fmla="*/ 17798 h 17798"/>
                      <a:gd name="connsiteX7" fmla="*/ 357021 w 418048"/>
                      <a:gd name="connsiteY7" fmla="*/ 17798 h 17798"/>
                      <a:gd name="connsiteX8" fmla="*/ 317352 w 418048"/>
                      <a:gd name="connsiteY8" fmla="*/ 0 h 17798"/>
                      <a:gd name="connsiteX9" fmla="*/ 338712 w 418048"/>
                      <a:gd name="connsiteY9" fmla="*/ 0 h 17798"/>
                      <a:gd name="connsiteX10" fmla="*/ 338712 w 418048"/>
                      <a:gd name="connsiteY10" fmla="*/ 17798 h 17798"/>
                      <a:gd name="connsiteX11" fmla="*/ 317352 w 418048"/>
                      <a:gd name="connsiteY11" fmla="*/ 17798 h 17798"/>
                      <a:gd name="connsiteX12" fmla="*/ 295552 w 418048"/>
                      <a:gd name="connsiteY12" fmla="*/ 0 h 17798"/>
                      <a:gd name="connsiteX13" fmla="*/ 299043 w 418048"/>
                      <a:gd name="connsiteY13" fmla="*/ 0 h 17798"/>
                      <a:gd name="connsiteX14" fmla="*/ 299043 w 418048"/>
                      <a:gd name="connsiteY14" fmla="*/ 17798 h 17798"/>
                      <a:gd name="connsiteX15" fmla="*/ 294645 w 418048"/>
                      <a:gd name="connsiteY15" fmla="*/ 17798 h 17798"/>
                      <a:gd name="connsiteX16" fmla="*/ 296895 w 418048"/>
                      <a:gd name="connsiteY16" fmla="*/ 6653 h 17798"/>
                      <a:gd name="connsiteX17" fmla="*/ 119007 w 418048"/>
                      <a:gd name="connsiteY17" fmla="*/ 0 h 17798"/>
                      <a:gd name="connsiteX18" fmla="*/ 126788 w 418048"/>
                      <a:gd name="connsiteY18" fmla="*/ 0 h 17798"/>
                      <a:gd name="connsiteX19" fmla="*/ 125445 w 418048"/>
                      <a:gd name="connsiteY19" fmla="*/ 6653 h 17798"/>
                      <a:gd name="connsiteX20" fmla="*/ 127695 w 418048"/>
                      <a:gd name="connsiteY20" fmla="*/ 17798 h 17798"/>
                      <a:gd name="connsiteX21" fmla="*/ 119007 w 418048"/>
                      <a:gd name="connsiteY21" fmla="*/ 17798 h 17798"/>
                      <a:gd name="connsiteX22" fmla="*/ 79338 w 418048"/>
                      <a:gd name="connsiteY22" fmla="*/ 0 h 17798"/>
                      <a:gd name="connsiteX23" fmla="*/ 100698 w 418048"/>
                      <a:gd name="connsiteY23" fmla="*/ 0 h 17798"/>
                      <a:gd name="connsiteX24" fmla="*/ 100698 w 418048"/>
                      <a:gd name="connsiteY24" fmla="*/ 17798 h 17798"/>
                      <a:gd name="connsiteX25" fmla="*/ 79338 w 418048"/>
                      <a:gd name="connsiteY25" fmla="*/ 17798 h 17798"/>
                      <a:gd name="connsiteX26" fmla="*/ 39669 w 418048"/>
                      <a:gd name="connsiteY26" fmla="*/ 0 h 17798"/>
                      <a:gd name="connsiteX27" fmla="*/ 61029 w 418048"/>
                      <a:gd name="connsiteY27" fmla="*/ 0 h 17798"/>
                      <a:gd name="connsiteX28" fmla="*/ 61029 w 418048"/>
                      <a:gd name="connsiteY28" fmla="*/ 17798 h 17798"/>
                      <a:gd name="connsiteX29" fmla="*/ 39669 w 418048"/>
                      <a:gd name="connsiteY29" fmla="*/ 17798 h 17798"/>
                      <a:gd name="connsiteX30" fmla="*/ 0 w 418048"/>
                      <a:gd name="connsiteY30" fmla="*/ 0 h 17798"/>
                      <a:gd name="connsiteX31" fmla="*/ 21360 w 418048"/>
                      <a:gd name="connsiteY31" fmla="*/ 0 h 17798"/>
                      <a:gd name="connsiteX32" fmla="*/ 21360 w 418048"/>
                      <a:gd name="connsiteY32" fmla="*/ 17798 h 17798"/>
                      <a:gd name="connsiteX33" fmla="*/ 0 w 418048"/>
                      <a:gd name="connsiteY33" fmla="*/ 17798 h 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048" h="17798">
                        <a:moveTo>
                          <a:pt x="396688" y="0"/>
                        </a:moveTo>
                        <a:lnTo>
                          <a:pt x="418048" y="0"/>
                        </a:lnTo>
                        <a:lnTo>
                          <a:pt x="418048" y="17798"/>
                        </a:lnTo>
                        <a:lnTo>
                          <a:pt x="396688" y="17798"/>
                        </a:lnTo>
                        <a:close/>
                        <a:moveTo>
                          <a:pt x="357021" y="0"/>
                        </a:moveTo>
                        <a:lnTo>
                          <a:pt x="378381" y="0"/>
                        </a:lnTo>
                        <a:lnTo>
                          <a:pt x="378381" y="17798"/>
                        </a:lnTo>
                        <a:lnTo>
                          <a:pt x="357021" y="17798"/>
                        </a:lnTo>
                        <a:close/>
                        <a:moveTo>
                          <a:pt x="317352" y="0"/>
                        </a:moveTo>
                        <a:lnTo>
                          <a:pt x="338712" y="0"/>
                        </a:lnTo>
                        <a:lnTo>
                          <a:pt x="338712" y="17798"/>
                        </a:lnTo>
                        <a:lnTo>
                          <a:pt x="317352" y="17798"/>
                        </a:lnTo>
                        <a:close/>
                        <a:moveTo>
                          <a:pt x="295552" y="0"/>
                        </a:moveTo>
                        <a:lnTo>
                          <a:pt x="299043" y="0"/>
                        </a:lnTo>
                        <a:lnTo>
                          <a:pt x="299043" y="17798"/>
                        </a:lnTo>
                        <a:lnTo>
                          <a:pt x="294645" y="17798"/>
                        </a:lnTo>
                        <a:lnTo>
                          <a:pt x="296895" y="6653"/>
                        </a:lnTo>
                        <a:close/>
                        <a:moveTo>
                          <a:pt x="119007" y="0"/>
                        </a:moveTo>
                        <a:lnTo>
                          <a:pt x="126788" y="0"/>
                        </a:lnTo>
                        <a:lnTo>
                          <a:pt x="125445" y="6653"/>
                        </a:lnTo>
                        <a:lnTo>
                          <a:pt x="127695" y="17798"/>
                        </a:lnTo>
                        <a:lnTo>
                          <a:pt x="119007" y="17798"/>
                        </a:lnTo>
                        <a:close/>
                        <a:moveTo>
                          <a:pt x="79338" y="0"/>
                        </a:moveTo>
                        <a:lnTo>
                          <a:pt x="100698" y="0"/>
                        </a:lnTo>
                        <a:lnTo>
                          <a:pt x="100698" y="17798"/>
                        </a:lnTo>
                        <a:lnTo>
                          <a:pt x="79338" y="17798"/>
                        </a:lnTo>
                        <a:close/>
                        <a:moveTo>
                          <a:pt x="39669" y="0"/>
                        </a:moveTo>
                        <a:lnTo>
                          <a:pt x="61029" y="0"/>
                        </a:lnTo>
                        <a:lnTo>
                          <a:pt x="61029" y="17798"/>
                        </a:lnTo>
                        <a:lnTo>
                          <a:pt x="39669" y="17798"/>
                        </a:lnTo>
                        <a:close/>
                        <a:moveTo>
                          <a:pt x="0" y="0"/>
                        </a:moveTo>
                        <a:lnTo>
                          <a:pt x="21360" y="0"/>
                        </a:lnTo>
                        <a:lnTo>
                          <a:pt x="21360" y="17798"/>
                        </a:lnTo>
                        <a:lnTo>
                          <a:pt x="0" y="1779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57"/>
                  <p:cNvSpPr/>
                  <p:nvPr/>
                </p:nvSpPr>
                <p:spPr bwMode="auto">
                  <a:xfrm>
                    <a:off x="8129952" y="3890956"/>
                    <a:ext cx="199768" cy="199769"/>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6" name="Group 5"/>
          <p:cNvGrpSpPr/>
          <p:nvPr/>
        </p:nvGrpSpPr>
        <p:grpSpPr>
          <a:xfrm>
            <a:off x="225252" y="1675652"/>
            <a:ext cx="2778917" cy="2055365"/>
            <a:chOff x="450026" y="1796960"/>
            <a:chExt cx="2834640" cy="2096579"/>
          </a:xfrm>
        </p:grpSpPr>
        <p:sp>
          <p:nvSpPr>
            <p:cNvPr id="68" name="Rectangle 67"/>
            <p:cNvSpPr/>
            <p:nvPr/>
          </p:nvSpPr>
          <p:spPr bwMode="auto">
            <a:xfrm>
              <a:off x="450026"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72C6"/>
                  </a:solidFill>
                  <a:effectLst/>
                  <a:uLnTx/>
                  <a:uFillTx/>
                  <a:latin typeface="Segoe UI"/>
                  <a:ea typeface="+mn-ea"/>
                  <a:cs typeface="+mn-cs"/>
                </a:rPr>
                <a:t>Difficult to maintain </a:t>
              </a:r>
              <a:br>
                <a:rPr kumimoji="0" lang="en-US" sz="1961" b="0" i="0" u="none" strike="noStrike" kern="0" cap="none" spc="0" normalizeH="0" baseline="0" noProof="0" dirty="0">
                  <a:ln>
                    <a:noFill/>
                  </a:ln>
                  <a:solidFill>
                    <a:srgbClr val="0072C6"/>
                  </a:solidFill>
                  <a:effectLst/>
                  <a:uLnTx/>
                  <a:uFillTx/>
                  <a:latin typeface="Segoe UI"/>
                  <a:ea typeface="+mn-ea"/>
                  <a:cs typeface="+mn-cs"/>
                </a:rPr>
              </a:br>
              <a:r>
                <a:rPr kumimoji="0" lang="en-US" sz="1961" b="0" i="0" u="none" strike="noStrike" kern="0" cap="none" spc="0" normalizeH="0" baseline="0" noProof="0" dirty="0">
                  <a:ln>
                    <a:noFill/>
                  </a:ln>
                  <a:solidFill>
                    <a:srgbClr val="0072C6"/>
                  </a:solidFill>
                  <a:effectLst/>
                  <a:uLnTx/>
                  <a:uFillTx/>
                  <a:latin typeface="Segoe UI"/>
                  <a:ea typeface="+mn-ea"/>
                  <a:cs typeface="+mn-cs"/>
                </a:rPr>
                <a:t>cohesive security</a:t>
              </a:r>
            </a:p>
          </p:txBody>
        </p:sp>
        <p:grpSp>
          <p:nvGrpSpPr>
            <p:cNvPr id="91" name="Group 90"/>
            <p:cNvGrpSpPr/>
            <p:nvPr/>
          </p:nvGrpSpPr>
          <p:grpSpPr>
            <a:xfrm>
              <a:off x="1307416" y="1796960"/>
              <a:ext cx="1119860" cy="1119860"/>
              <a:chOff x="1294795" y="2125663"/>
              <a:chExt cx="1145102" cy="1145102"/>
            </a:xfrm>
          </p:grpSpPr>
          <p:sp>
            <p:nvSpPr>
              <p:cNvPr id="92" name="Oval 91"/>
              <p:cNvSpPr/>
              <p:nvPr/>
            </p:nvSpPr>
            <p:spPr bwMode="auto">
              <a:xfrm>
                <a:off x="1294795" y="2125663"/>
                <a:ext cx="1145102" cy="114510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p:cNvGrpSpPr/>
              <p:nvPr/>
            </p:nvGrpSpPr>
            <p:grpSpPr>
              <a:xfrm>
                <a:off x="1500090" y="2303765"/>
                <a:ext cx="734512" cy="788898"/>
                <a:chOff x="2388638" y="7521823"/>
                <a:chExt cx="734512" cy="788898"/>
              </a:xfrm>
              <a:solidFill>
                <a:schemeClr val="accent1"/>
              </a:solidFill>
            </p:grpSpPr>
            <p:sp>
              <p:nvSpPr>
                <p:cNvPr id="94" name="Freeform: Shape 28"/>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marL="0" marR="0" lvl="0" indent="0" algn="ctr" defTabSz="895688" rtl="0" eaLnBrk="1" fontAlgn="base" latinLnBrk="0" hangingPunct="1">
                    <a:lnSpc>
                      <a:spcPct val="100000"/>
                    </a:lnSpc>
                    <a:spcBef>
                      <a:spcPct val="0"/>
                    </a:spcBef>
                    <a:spcAft>
                      <a:spcPct val="0"/>
                    </a:spcAft>
                    <a:buClrTx/>
                    <a:buSzTx/>
                    <a:buFontTx/>
                    <a:buNone/>
                    <a:tabLst/>
                    <a:defRPr/>
                  </a:pPr>
                  <a:endParaRPr kumimoji="0" lang="en-US" sz="882" b="0" i="0" u="none" strike="noStrike" kern="0" cap="none" spc="-49"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5"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4607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dirty="0" err="1">
                <a:solidFill>
                  <a:schemeClr val="tx1"/>
                </a:solidFill>
              </a:rPr>
              <a:t>IoT</a:t>
            </a:r>
            <a:r>
              <a:rPr lang="en-US" dirty="0">
                <a:solidFill>
                  <a:schemeClr val="tx1"/>
                </a:solidFill>
              </a:rPr>
              <a:t> Suite</a:t>
            </a:r>
          </a:p>
        </p:txBody>
      </p:sp>
      <p:grpSp>
        <p:nvGrpSpPr>
          <p:cNvPr id="9" name="Group 8"/>
          <p:cNvGrpSpPr/>
          <p:nvPr/>
        </p:nvGrpSpPr>
        <p:grpSpPr>
          <a:xfrm>
            <a:off x="657647" y="1321002"/>
            <a:ext cx="4930336" cy="4930336"/>
            <a:chOff x="684085" y="1558165"/>
            <a:chExt cx="5029200" cy="5029200"/>
          </a:xfrm>
        </p:grpSpPr>
        <p:sp>
          <p:nvSpPr>
            <p:cNvPr id="33" name="Rectangle 32"/>
            <p:cNvSpPr/>
            <p:nvPr/>
          </p:nvSpPr>
          <p:spPr bwMode="auto">
            <a:xfrm>
              <a:off x="684085" y="1558165"/>
              <a:ext cx="5029200" cy="5029200"/>
            </a:xfrm>
            <a:prstGeom prst="rect">
              <a:avLst/>
            </a:prstGeom>
            <a:solidFill>
              <a:srgbClr val="F8F8F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330705" rIns="182854" bIns="0"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8" name="Group 7"/>
            <p:cNvGrpSpPr/>
            <p:nvPr/>
          </p:nvGrpSpPr>
          <p:grpSpPr>
            <a:xfrm>
              <a:off x="1001604" y="1830653"/>
              <a:ext cx="4394162" cy="4484224"/>
              <a:chOff x="942236" y="1712126"/>
              <a:chExt cx="4394162" cy="4484224"/>
            </a:xfrm>
          </p:grpSpPr>
          <p:sp>
            <p:nvSpPr>
              <p:cNvPr id="35" name="Rectangle 34"/>
              <p:cNvSpPr/>
              <p:nvPr/>
            </p:nvSpPr>
            <p:spPr>
              <a:xfrm>
                <a:off x="1621599" y="1761467"/>
                <a:ext cx="3316549"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Device Connectivity &amp; Management</a:t>
                </a:r>
              </a:p>
            </p:txBody>
          </p:sp>
          <p:sp>
            <p:nvSpPr>
              <p:cNvPr id="36" name="Freeform 6"/>
              <p:cNvSpPr>
                <a:spLocks noEditPoints="1"/>
              </p:cNvSpPr>
              <p:nvPr/>
            </p:nvSpPr>
            <p:spPr bwMode="auto">
              <a:xfrm>
                <a:off x="942236" y="2425719"/>
                <a:ext cx="536373" cy="342429"/>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accent1"/>
              </a:solidFill>
              <a:ln w="0">
                <a:noFill/>
                <a:prstDash val="solid"/>
                <a:round/>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621599" y="2427656"/>
                <a:ext cx="3707233"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Data Ingestion and Command &amp; Control</a:t>
                </a:r>
              </a:p>
            </p:txBody>
          </p:sp>
          <p:grpSp>
            <p:nvGrpSpPr>
              <p:cNvPr id="38" name="Group 37"/>
              <p:cNvGrpSpPr/>
              <p:nvPr/>
            </p:nvGrpSpPr>
            <p:grpSpPr>
              <a:xfrm>
                <a:off x="942236" y="3026852"/>
                <a:ext cx="493757" cy="416008"/>
                <a:chOff x="-1220314" y="1416672"/>
                <a:chExt cx="1108076" cy="927101"/>
              </a:xfrm>
              <a:solidFill>
                <a:schemeClr val="accent1"/>
              </a:solidFill>
            </p:grpSpPr>
            <p:sp>
              <p:nvSpPr>
                <p:cNvPr id="39"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42" name="Rectangle 41"/>
              <p:cNvSpPr/>
              <p:nvPr/>
            </p:nvSpPr>
            <p:spPr>
              <a:xfrm>
                <a:off x="1621599" y="3065579"/>
                <a:ext cx="3714799"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Stream Processing &amp; Predictive Analytics</a:t>
                </a:r>
              </a:p>
            </p:txBody>
          </p:sp>
          <p:sp>
            <p:nvSpPr>
              <p:cNvPr id="43" name="AutoShape 2"/>
              <p:cNvSpPr>
                <a:spLocks/>
              </p:cNvSpPr>
              <p:nvPr/>
            </p:nvSpPr>
            <p:spPr bwMode="auto">
              <a:xfrm rot="1127529">
                <a:off x="1006593" y="3710390"/>
                <a:ext cx="491751" cy="480934"/>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accent1"/>
              </a:solidFill>
              <a:ln>
                <a:noFill/>
              </a:ln>
              <a:extLst/>
            </p:spPr>
            <p:txBody>
              <a:bodyPr lIns="0" tIns="0" rIns="0" bIns="0"/>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p:cNvSpPr/>
              <p:nvPr/>
            </p:nvSpPr>
            <p:spPr>
              <a:xfrm>
                <a:off x="1621599" y="3781580"/>
                <a:ext cx="3502562"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Workflow Automation and Integration</a:t>
                </a:r>
              </a:p>
            </p:txBody>
          </p:sp>
          <p:grpSp>
            <p:nvGrpSpPr>
              <p:cNvPr id="45" name="Group 44"/>
              <p:cNvGrpSpPr/>
              <p:nvPr/>
            </p:nvGrpSpPr>
            <p:grpSpPr>
              <a:xfrm>
                <a:off x="942236" y="4458854"/>
                <a:ext cx="458065" cy="375564"/>
                <a:chOff x="-2530484" y="585787"/>
                <a:chExt cx="1119191" cy="911228"/>
              </a:xfrm>
              <a:solidFill>
                <a:schemeClr val="accent1"/>
              </a:solidFill>
            </p:grpSpPr>
            <p:sp>
              <p:nvSpPr>
                <p:cNvPr id="46"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52" name="Rectangle 51"/>
              <p:cNvSpPr/>
              <p:nvPr/>
            </p:nvSpPr>
            <p:spPr>
              <a:xfrm>
                <a:off x="1621599" y="4477359"/>
                <a:ext cx="2741520"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Dashboards and Visualization</a:t>
                </a:r>
              </a:p>
            </p:txBody>
          </p:sp>
          <p:sp>
            <p:nvSpPr>
              <p:cNvPr id="58" name="Rectangle 57"/>
              <p:cNvSpPr/>
              <p:nvPr/>
            </p:nvSpPr>
            <p:spPr>
              <a:xfrm>
                <a:off x="1621599" y="5146374"/>
                <a:ext cx="2264787"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Preconfigured Solutions</a:t>
                </a:r>
              </a:p>
            </p:txBody>
          </p:sp>
          <p:sp>
            <p:nvSpPr>
              <p:cNvPr id="60" name="Rectangle 59"/>
              <p:cNvSpPr/>
              <p:nvPr/>
            </p:nvSpPr>
            <p:spPr>
              <a:xfrm>
                <a:off x="2046994" y="5933297"/>
                <a:ext cx="1839391" cy="215444"/>
              </a:xfrm>
              <a:prstGeom prst="rect">
                <a:avLst/>
              </a:prstGeom>
              <a:solidFill>
                <a:schemeClr val="bg1">
                  <a:lumMod val="95000"/>
                </a:schemeClr>
              </a:solid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372" b="0" i="0" u="none" strike="noStrike" kern="0" cap="none" spc="-30" normalizeH="0" baseline="0" noProof="0" dirty="0">
                    <a:ln>
                      <a:noFill/>
                    </a:ln>
                    <a:solidFill>
                      <a:sysClr val="windowText" lastClr="000000"/>
                    </a:solidFill>
                    <a:effectLst/>
                    <a:uLnTx/>
                    <a:uFillTx/>
                    <a:latin typeface="Segoe UI"/>
                    <a:ea typeface="+mn-ea"/>
                    <a:cs typeface="+mn-cs"/>
                  </a:rPr>
                  <a:t>Predictive Maintenance</a:t>
                </a:r>
              </a:p>
            </p:txBody>
          </p:sp>
          <p:sp>
            <p:nvSpPr>
              <p:cNvPr id="64" name="Rectangle 63"/>
              <p:cNvSpPr/>
              <p:nvPr/>
            </p:nvSpPr>
            <p:spPr>
              <a:xfrm>
                <a:off x="2046995" y="5575131"/>
                <a:ext cx="1839391" cy="215444"/>
              </a:xfrm>
              <a:prstGeom prst="rect">
                <a:avLst/>
              </a:prstGeom>
              <a:solidFill>
                <a:schemeClr val="bg1">
                  <a:lumMod val="95000"/>
                </a:schemeClr>
              </a:solid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372" b="0" i="0" u="none" strike="noStrike" kern="0" cap="none" spc="-30" normalizeH="0" baseline="0" noProof="0" dirty="0">
                    <a:ln>
                      <a:noFill/>
                    </a:ln>
                    <a:solidFill>
                      <a:sysClr val="windowText" lastClr="000000"/>
                    </a:solidFill>
                    <a:effectLst/>
                    <a:uLnTx/>
                    <a:uFillTx/>
                    <a:latin typeface="Segoe UI"/>
                    <a:ea typeface="+mn-ea"/>
                    <a:cs typeface="+mn-cs"/>
                  </a:rPr>
                  <a:t>Remote Monitoring </a:t>
                </a:r>
              </a:p>
            </p:txBody>
          </p:sp>
          <p:grpSp>
            <p:nvGrpSpPr>
              <p:cNvPr id="7" name="Group 6"/>
              <p:cNvGrpSpPr/>
              <p:nvPr/>
            </p:nvGrpSpPr>
            <p:grpSpPr>
              <a:xfrm>
                <a:off x="942236" y="5101948"/>
                <a:ext cx="1055186" cy="1094402"/>
                <a:chOff x="928568" y="5101948"/>
                <a:chExt cx="1055186" cy="1094402"/>
              </a:xfrm>
            </p:grpSpPr>
            <p:sp>
              <p:nvSpPr>
                <p:cNvPr id="34" name="Arrow: Bent 498"/>
                <p:cNvSpPr/>
                <p:nvPr/>
              </p:nvSpPr>
              <p:spPr bwMode="auto">
                <a:xfrm rot="16200000">
                  <a:off x="1252813" y="5283858"/>
                  <a:ext cx="209994" cy="630567"/>
                </a:xfrm>
                <a:prstGeom prst="bentArrow">
                  <a:avLst>
                    <a:gd name="adj1" fmla="val 25000"/>
                    <a:gd name="adj2" fmla="val 0"/>
                    <a:gd name="adj3" fmla="val 25000"/>
                    <a:gd name="adj4" fmla="val 27215"/>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209"/>
                <p:cNvSpPr>
                  <a:spLocks noChangeAspect="1"/>
                </p:cNvSpPr>
                <p:nvPr/>
              </p:nvSpPr>
              <p:spPr bwMode="auto">
                <a:xfrm>
                  <a:off x="1235100" y="5313122"/>
                  <a:ext cx="173622" cy="177807"/>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4" name="MEASUREMENT &amp; VERIFICATION"/>
                <p:cNvSpPr>
                  <a:spLocks noChangeAspect="1"/>
                </p:cNvSpPr>
                <p:nvPr/>
              </p:nvSpPr>
              <p:spPr bwMode="auto">
                <a:xfrm>
                  <a:off x="1254382" y="5142005"/>
                  <a:ext cx="189467" cy="1314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5" name="Rounded Rectangle 211"/>
                <p:cNvSpPr/>
                <p:nvPr/>
              </p:nvSpPr>
              <p:spPr bwMode="auto">
                <a:xfrm>
                  <a:off x="928568" y="5101948"/>
                  <a:ext cx="291411" cy="396629"/>
                </a:xfrm>
                <a:prstGeom prst="roundRect">
                  <a:avLst>
                    <a:gd name="adj" fmla="val 10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6" name="MAINTENANCE MANAGEMENT"/>
                <p:cNvSpPr>
                  <a:spLocks noChangeAspect="1"/>
                </p:cNvSpPr>
                <p:nvPr/>
              </p:nvSpPr>
              <p:spPr bwMode="auto">
                <a:xfrm>
                  <a:off x="933124" y="5122646"/>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7" name="MAINTENANCE MANAGEMENT"/>
                <p:cNvSpPr>
                  <a:spLocks noChangeAspect="1"/>
                </p:cNvSpPr>
                <p:nvPr/>
              </p:nvSpPr>
              <p:spPr bwMode="auto">
                <a:xfrm>
                  <a:off x="961752" y="5291920"/>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9" name="Arrow: Bent 570"/>
                <p:cNvSpPr/>
                <p:nvPr/>
              </p:nvSpPr>
              <p:spPr bwMode="auto">
                <a:xfrm rot="16200000">
                  <a:off x="1075292" y="5465108"/>
                  <a:ext cx="565042" cy="630567"/>
                </a:xfrm>
                <a:prstGeom prst="bentArrow">
                  <a:avLst>
                    <a:gd name="adj1" fmla="val 25000"/>
                    <a:gd name="adj2" fmla="val 0"/>
                    <a:gd name="adj3" fmla="val 25000"/>
                    <a:gd name="adj4" fmla="val 8139"/>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p:cNvGrpSpPr/>
                <p:nvPr/>
              </p:nvGrpSpPr>
              <p:grpSpPr>
                <a:xfrm>
                  <a:off x="1673093" y="5885689"/>
                  <a:ext cx="310661" cy="310661"/>
                  <a:chOff x="10866655" y="6150726"/>
                  <a:chExt cx="310661" cy="310661"/>
                </a:xfrm>
              </p:grpSpPr>
              <p:sp>
                <p:nvSpPr>
                  <p:cNvPr id="62" name="Oval 61"/>
                  <p:cNvSpPr/>
                  <p:nvPr/>
                </p:nvSpPr>
                <p:spPr bwMode="auto">
                  <a:xfrm>
                    <a:off x="10866655" y="6150726"/>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79"/>
                  <p:cNvSpPr>
                    <a:spLocks noChangeAspect="1"/>
                  </p:cNvSpPr>
                  <p:nvPr/>
                </p:nvSpPr>
                <p:spPr bwMode="auto">
                  <a:xfrm>
                    <a:off x="10915214" y="6215293"/>
                    <a:ext cx="213546" cy="18152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505050"/>
                      </a:solidFill>
                      <a:effectLst/>
                      <a:uLnTx/>
                      <a:uFillTx/>
                      <a:latin typeface="Segoe UI"/>
                      <a:ea typeface="Segoe UI" pitchFamily="34" charset="0"/>
                      <a:cs typeface="Segoe UI" pitchFamily="34" charset="0"/>
                    </a:endParaRPr>
                  </a:p>
                </p:txBody>
              </p:sp>
            </p:grpSp>
            <p:grpSp>
              <p:nvGrpSpPr>
                <p:cNvPr id="65" name="Group 64"/>
                <p:cNvGrpSpPr/>
                <p:nvPr/>
              </p:nvGrpSpPr>
              <p:grpSpPr>
                <a:xfrm>
                  <a:off x="1673093" y="5527523"/>
                  <a:ext cx="310661" cy="310661"/>
                  <a:chOff x="8541769" y="5859059"/>
                  <a:chExt cx="310661" cy="310661"/>
                </a:xfrm>
              </p:grpSpPr>
              <p:sp>
                <p:nvSpPr>
                  <p:cNvPr id="66" name="Oval 65"/>
                  <p:cNvSpPr/>
                  <p:nvPr/>
                </p:nvSpPr>
                <p:spPr bwMode="auto">
                  <a:xfrm>
                    <a:off x="8541769" y="5859059"/>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p:cNvGrpSpPr/>
                  <p:nvPr/>
                </p:nvGrpSpPr>
                <p:grpSpPr>
                  <a:xfrm>
                    <a:off x="8568339" y="5920528"/>
                    <a:ext cx="257522" cy="187722"/>
                    <a:chOff x="4516530" y="2545585"/>
                    <a:chExt cx="1143001" cy="804867"/>
                  </a:xfrm>
                  <a:solidFill>
                    <a:schemeClr val="bg1">
                      <a:lumMod val="50000"/>
                    </a:schemeClr>
                  </a:solidFill>
                </p:grpSpPr>
                <p:sp>
                  <p:nvSpPr>
                    <p:cNvPr id="77" name="Freeform 174"/>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199"/>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chemeClr val="bg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96" name="Group 95"/>
              <p:cNvGrpSpPr/>
              <p:nvPr/>
            </p:nvGrpSpPr>
            <p:grpSpPr>
              <a:xfrm>
                <a:off x="942236" y="1712126"/>
                <a:ext cx="495769" cy="437237"/>
                <a:chOff x="6516612" y="1727835"/>
                <a:chExt cx="495769" cy="437237"/>
              </a:xfrm>
            </p:grpSpPr>
            <p:grpSp>
              <p:nvGrpSpPr>
                <p:cNvPr id="97" name="Group 96"/>
                <p:cNvGrpSpPr/>
                <p:nvPr/>
              </p:nvGrpSpPr>
              <p:grpSpPr>
                <a:xfrm>
                  <a:off x="6516612" y="1803042"/>
                  <a:ext cx="495769" cy="362030"/>
                  <a:chOff x="6516612" y="1803042"/>
                  <a:chExt cx="495769" cy="362030"/>
                </a:xfrm>
              </p:grpSpPr>
              <p:sp>
                <p:nvSpPr>
                  <p:cNvPr id="100" name="Round Same Side Corner Rectangle 11"/>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1" name="Round Same Side Corner Rectangle 11"/>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2" name="Round Same Side Corner Rectangle 11"/>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3" name="Round Same Side Corner Rectangle 11"/>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4" name="Round Same Side Corner Rectangle 11"/>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5" name="Round Same Side Corner Rectangle 11"/>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6" name="Round Same Side Corner Rectangle 11"/>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grpSp>
            <p:sp>
              <p:nvSpPr>
                <p:cNvPr id="98" name="Isosceles Triangle 341"/>
                <p:cNvSpPr/>
                <p:nvPr/>
              </p:nvSpPr>
              <p:spPr bwMode="auto">
                <a:xfrm rot="5400000">
                  <a:off x="6540088" y="1704359"/>
                  <a:ext cx="431596" cy="478548"/>
                </a:xfrm>
                <a:prstGeom prst="triangle">
                  <a:avLst>
                    <a:gd name="adj" fmla="val 0"/>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Arrow Connector 98"/>
                <p:cNvCxnSpPr/>
                <p:nvPr/>
              </p:nvCxnSpPr>
              <p:spPr>
                <a:xfrm flipV="1">
                  <a:off x="6516612" y="1727835"/>
                  <a:ext cx="478548" cy="431596"/>
                </a:xfrm>
                <a:prstGeom prst="straightConnector1">
                  <a:avLst/>
                </a:prstGeom>
                <a:ln w="28575">
                  <a:solidFill>
                    <a:schemeClr val="accent1"/>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grpSp>
      <p:pic>
        <p:nvPicPr>
          <p:cNvPr id="107" name="Picture Placeholder 2"/>
          <p:cNvPicPr>
            <a:picLocks noChangeAspect="1"/>
          </p:cNvPicPr>
          <p:nvPr/>
        </p:nvPicPr>
        <p:blipFill rotWithShape="1">
          <a:blip r:embed="rId3">
            <a:extLst>
              <a:ext uri="{28A0092B-C50C-407E-A947-70E740481C1C}">
                <a14:useLocalDpi xmlns:a14="http://schemas.microsoft.com/office/drawing/2010/main"/>
              </a:ext>
            </a:extLst>
          </a:blip>
          <a:srcRect l="49245" r="-49245"/>
          <a:stretch/>
        </p:blipFill>
        <p:spPr>
          <a:xfrm>
            <a:off x="6006047" y="487"/>
            <a:ext cx="12192000" cy="6857027"/>
          </a:xfrm>
          <a:prstGeom prst="rect">
            <a:avLst/>
          </a:prstGeom>
        </p:spPr>
      </p:pic>
    </p:spTree>
    <p:extLst>
      <p:ext uri="{BB962C8B-B14F-4D97-AF65-F5344CB8AC3E}">
        <p14:creationId xmlns:p14="http://schemas.microsoft.com/office/powerpoint/2010/main" val="41521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847277" y="664759"/>
            <a:ext cx="6411220" cy="3715722"/>
          </a:xfrm>
          <a:prstGeom prst="rect">
            <a:avLst/>
          </a:prstGeom>
          <a:effectLst>
            <a:reflection blurRad="6350" stA="52000" endA="300" endPos="35000" dir="5400000" sy="-100000" algn="bl" rotWithShape="0"/>
          </a:effectLst>
        </p:spPr>
      </p:pic>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4" y="1296838"/>
            <a:ext cx="6095118" cy="3819313"/>
          </a:xfrm>
          <a:prstGeom prst="rect">
            <a:avLst/>
          </a:prstGeom>
          <a:effectLst>
            <a:reflection blurRad="6350" stA="52000" endA="300" endPos="35000" dir="5400000" sy="-100000" algn="bl" rotWithShape="0"/>
          </a:effectLst>
        </p:spPr>
      </p:pic>
      <p:sp>
        <p:nvSpPr>
          <p:cNvPr id="36" name="Rectangle 35"/>
          <p:cNvSpPr/>
          <p:nvPr/>
        </p:nvSpPr>
        <p:spPr bwMode="auto">
          <a:xfrm>
            <a:off x="397564" y="187423"/>
            <a:ext cx="5832951" cy="9546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Preconfigured Solutions</a:t>
            </a:r>
            <a:endParaRPr kumimoji="0" lang="en-US" sz="4313"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6" name="Group 5"/>
          <p:cNvGrpSpPr/>
          <p:nvPr/>
        </p:nvGrpSpPr>
        <p:grpSpPr>
          <a:xfrm>
            <a:off x="3820286" y="4196643"/>
            <a:ext cx="2485868" cy="2524077"/>
            <a:chOff x="7561223" y="1212794"/>
            <a:chExt cx="3026539" cy="3026539"/>
          </a:xfrm>
        </p:grpSpPr>
        <p:sp>
          <p:nvSpPr>
            <p:cNvPr id="24" name="Oval 23"/>
            <p:cNvSpPr/>
            <p:nvPr/>
          </p:nvSpPr>
          <p:spPr>
            <a:xfrm>
              <a:off x="7561223" y="1212794"/>
              <a:ext cx="3026539" cy="30265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5" name="Group 4"/>
            <p:cNvGrpSpPr/>
            <p:nvPr/>
          </p:nvGrpSpPr>
          <p:grpSpPr>
            <a:xfrm>
              <a:off x="7876806" y="1968356"/>
              <a:ext cx="2395373" cy="1533279"/>
              <a:chOff x="7876806" y="1348010"/>
              <a:chExt cx="2395373" cy="1533279"/>
            </a:xfrm>
          </p:grpSpPr>
          <p:sp>
            <p:nvSpPr>
              <p:cNvPr id="29" name="Rectangle 28"/>
              <p:cNvSpPr/>
              <p:nvPr/>
            </p:nvSpPr>
            <p:spPr>
              <a:xfrm>
                <a:off x="7876806" y="2106295"/>
                <a:ext cx="2395373" cy="774994"/>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Remote</a:t>
                </a:r>
              </a:p>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Monitoring</a:t>
                </a:r>
              </a:p>
            </p:txBody>
          </p:sp>
          <p:grpSp>
            <p:nvGrpSpPr>
              <p:cNvPr id="3" name="Group 2"/>
              <p:cNvGrpSpPr/>
              <p:nvPr/>
            </p:nvGrpSpPr>
            <p:grpSpPr>
              <a:xfrm>
                <a:off x="8742518" y="1348010"/>
                <a:ext cx="606246" cy="722033"/>
                <a:chOff x="8372784" y="8141491"/>
                <a:chExt cx="520522" cy="619937"/>
              </a:xfrm>
            </p:grpSpPr>
            <p:sp>
              <p:nvSpPr>
                <p:cNvPr id="45" name="Freeform 44"/>
                <p:cNvSpPr/>
                <p:nvPr/>
              </p:nvSpPr>
              <p:spPr bwMode="auto">
                <a:xfrm rot="10800000">
                  <a:off x="8372784" y="8331024"/>
                  <a:ext cx="520522" cy="430404"/>
                </a:xfrm>
                <a:custGeom>
                  <a:avLst/>
                  <a:gdLst>
                    <a:gd name="connsiteX0" fmla="*/ 877024 w 3131010"/>
                    <a:gd name="connsiteY0" fmla="*/ 240897 h 2588936"/>
                    <a:gd name="connsiteX1" fmla="*/ 450066 w 3131010"/>
                    <a:gd name="connsiteY1" fmla="*/ 240897 h 2588936"/>
                    <a:gd name="connsiteX2" fmla="*/ 450066 w 3131010"/>
                    <a:gd name="connsiteY2" fmla="*/ 67890 h 2588936"/>
                    <a:gd name="connsiteX3" fmla="*/ 517956 w 3131010"/>
                    <a:gd name="connsiteY3" fmla="*/ 0 h 2588936"/>
                    <a:gd name="connsiteX4" fmla="*/ 809134 w 3131010"/>
                    <a:gd name="connsiteY4" fmla="*/ 0 h 2588936"/>
                    <a:gd name="connsiteX5" fmla="*/ 877024 w 3131010"/>
                    <a:gd name="connsiteY5" fmla="*/ 67890 h 2588936"/>
                    <a:gd name="connsiteX6" fmla="*/ 2662962 w 3131010"/>
                    <a:gd name="connsiteY6" fmla="*/ 240897 h 2588936"/>
                    <a:gd name="connsiteX7" fmla="*/ 2236004 w 3131010"/>
                    <a:gd name="connsiteY7" fmla="*/ 240897 h 2588936"/>
                    <a:gd name="connsiteX8" fmla="*/ 2236004 w 3131010"/>
                    <a:gd name="connsiteY8" fmla="*/ 67890 h 2588936"/>
                    <a:gd name="connsiteX9" fmla="*/ 2303894 w 3131010"/>
                    <a:gd name="connsiteY9" fmla="*/ 0 h 2588936"/>
                    <a:gd name="connsiteX10" fmla="*/ 2595072 w 3131010"/>
                    <a:gd name="connsiteY10" fmla="*/ 0 h 2588936"/>
                    <a:gd name="connsiteX11" fmla="*/ 2662962 w 3131010"/>
                    <a:gd name="connsiteY11" fmla="*/ 67890 h 2588936"/>
                    <a:gd name="connsiteX12" fmla="*/ 1417854 w 3131010"/>
                    <a:gd name="connsiteY12" fmla="*/ 1149095 h 2588936"/>
                    <a:gd name="connsiteX13" fmla="*/ 1490929 w 3131010"/>
                    <a:gd name="connsiteY13" fmla="*/ 1100658 h 2588936"/>
                    <a:gd name="connsiteX14" fmla="*/ 1497161 w 3131010"/>
                    <a:gd name="connsiteY14" fmla="*/ 1069788 h 2588936"/>
                    <a:gd name="connsiteX15" fmla="*/ 1490929 w 3131010"/>
                    <a:gd name="connsiteY15" fmla="*/ 1038919 h 2588936"/>
                    <a:gd name="connsiteX16" fmla="*/ 1417854 w 3131010"/>
                    <a:gd name="connsiteY16" fmla="*/ 990482 h 2588936"/>
                    <a:gd name="connsiteX17" fmla="*/ 507932 w 3131010"/>
                    <a:gd name="connsiteY17" fmla="*/ 990481 h 2588936"/>
                    <a:gd name="connsiteX18" fmla="*/ 428625 w 3131010"/>
                    <a:gd name="connsiteY18" fmla="*/ 1069788 h 2588936"/>
                    <a:gd name="connsiteX19" fmla="*/ 428624 w 3131010"/>
                    <a:gd name="connsiteY19" fmla="*/ 1069788 h 2588936"/>
                    <a:gd name="connsiteX20" fmla="*/ 507931 w 3131010"/>
                    <a:gd name="connsiteY20" fmla="*/ 1149095 h 2588936"/>
                    <a:gd name="connsiteX21" fmla="*/ 2629609 w 3131010"/>
                    <a:gd name="connsiteY21" fmla="*/ 1283008 h 2588936"/>
                    <a:gd name="connsiteX22" fmla="*/ 2700683 w 3131010"/>
                    <a:gd name="connsiteY22" fmla="*/ 1211934 h 2588936"/>
                    <a:gd name="connsiteX23" fmla="*/ 2700683 w 3131010"/>
                    <a:gd name="connsiteY23" fmla="*/ 927644 h 2588936"/>
                    <a:gd name="connsiteX24" fmla="*/ 2629609 w 3131010"/>
                    <a:gd name="connsiteY24" fmla="*/ 856570 h 2588936"/>
                    <a:gd name="connsiteX25" fmla="*/ 2345319 w 3131010"/>
                    <a:gd name="connsiteY25" fmla="*/ 856570 h 2588936"/>
                    <a:gd name="connsiteX26" fmla="*/ 2274245 w 3131010"/>
                    <a:gd name="connsiteY26" fmla="*/ 927644 h 2588936"/>
                    <a:gd name="connsiteX27" fmla="*/ 2274245 w 3131010"/>
                    <a:gd name="connsiteY27" fmla="*/ 1211934 h 2588936"/>
                    <a:gd name="connsiteX28" fmla="*/ 2345319 w 3131010"/>
                    <a:gd name="connsiteY28" fmla="*/ 1283008 h 2588936"/>
                    <a:gd name="connsiteX29" fmla="*/ 1010345 w 3131010"/>
                    <a:gd name="connsiteY29" fmla="*/ 2588936 h 2588936"/>
                    <a:gd name="connsiteX30" fmla="*/ 781050 w 3131010"/>
                    <a:gd name="connsiteY30" fmla="*/ 2359642 h 2588936"/>
                    <a:gd name="connsiteX31" fmla="*/ 882144 w 3131010"/>
                    <a:gd name="connsiteY31" fmla="*/ 2169508 h 2588936"/>
                    <a:gd name="connsiteX32" fmla="*/ 884167 w 3131010"/>
                    <a:gd name="connsiteY32" fmla="*/ 2168410 h 2588936"/>
                    <a:gd name="connsiteX33" fmla="*/ 884167 w 3131010"/>
                    <a:gd name="connsiteY33" fmla="*/ 1732367 h 2588936"/>
                    <a:gd name="connsiteX34" fmla="*/ 0 w 3131010"/>
                    <a:gd name="connsiteY34" fmla="*/ 1732367 h 2588936"/>
                    <a:gd name="connsiteX35" fmla="*/ 0 w 3131010"/>
                    <a:gd name="connsiteY35" fmla="*/ 437690 h 2588936"/>
                    <a:gd name="connsiteX36" fmla="*/ 3131010 w 3131010"/>
                    <a:gd name="connsiteY36" fmla="*/ 437690 h 2588936"/>
                    <a:gd name="connsiteX37" fmla="*/ 3131010 w 3131010"/>
                    <a:gd name="connsiteY37" fmla="*/ 1732367 h 2588936"/>
                    <a:gd name="connsiteX38" fmla="*/ 1136523 w 3131010"/>
                    <a:gd name="connsiteY38" fmla="*/ 1732367 h 2588936"/>
                    <a:gd name="connsiteX39" fmla="*/ 1136523 w 3131010"/>
                    <a:gd name="connsiteY39" fmla="*/ 2168410 h 2588936"/>
                    <a:gd name="connsiteX40" fmla="*/ 1138546 w 3131010"/>
                    <a:gd name="connsiteY40" fmla="*/ 2169508 h 2588936"/>
                    <a:gd name="connsiteX41" fmla="*/ 1239640 w 3131010"/>
                    <a:gd name="connsiteY41" fmla="*/ 2359642 h 2588936"/>
                    <a:gd name="connsiteX42" fmla="*/ 1010345 w 3131010"/>
                    <a:gd name="connsiteY42" fmla="*/ 2588936 h 258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1010" h="2588936">
                      <a:moveTo>
                        <a:pt x="877024" y="240897"/>
                      </a:moveTo>
                      <a:lnTo>
                        <a:pt x="450066" y="240897"/>
                      </a:lnTo>
                      <a:lnTo>
                        <a:pt x="450066" y="67890"/>
                      </a:lnTo>
                      <a:cubicBezTo>
                        <a:pt x="450066" y="30395"/>
                        <a:pt x="480461" y="0"/>
                        <a:pt x="517956" y="0"/>
                      </a:cubicBezTo>
                      <a:lnTo>
                        <a:pt x="809134" y="0"/>
                      </a:lnTo>
                      <a:cubicBezTo>
                        <a:pt x="846629" y="0"/>
                        <a:pt x="877024" y="30395"/>
                        <a:pt x="877024" y="67890"/>
                      </a:cubicBezTo>
                      <a:close/>
                      <a:moveTo>
                        <a:pt x="2662962" y="240897"/>
                      </a:moveTo>
                      <a:lnTo>
                        <a:pt x="2236004" y="240897"/>
                      </a:lnTo>
                      <a:lnTo>
                        <a:pt x="2236004" y="67890"/>
                      </a:lnTo>
                      <a:cubicBezTo>
                        <a:pt x="2236004" y="30395"/>
                        <a:pt x="2266399" y="0"/>
                        <a:pt x="2303894" y="0"/>
                      </a:cubicBezTo>
                      <a:lnTo>
                        <a:pt x="2595072" y="0"/>
                      </a:lnTo>
                      <a:cubicBezTo>
                        <a:pt x="2632567" y="0"/>
                        <a:pt x="2662962" y="30395"/>
                        <a:pt x="2662962" y="67890"/>
                      </a:cubicBezTo>
                      <a:close/>
                      <a:moveTo>
                        <a:pt x="1417854" y="1149095"/>
                      </a:moveTo>
                      <a:cubicBezTo>
                        <a:pt x="1450704" y="1149095"/>
                        <a:pt x="1478889" y="1129122"/>
                        <a:pt x="1490929" y="1100658"/>
                      </a:cubicBezTo>
                      <a:lnTo>
                        <a:pt x="1497161" y="1069788"/>
                      </a:lnTo>
                      <a:lnTo>
                        <a:pt x="1490929" y="1038919"/>
                      </a:lnTo>
                      <a:cubicBezTo>
                        <a:pt x="1478889" y="1010455"/>
                        <a:pt x="1450704" y="990482"/>
                        <a:pt x="1417854" y="990482"/>
                      </a:cubicBezTo>
                      <a:lnTo>
                        <a:pt x="507932" y="990481"/>
                      </a:lnTo>
                      <a:cubicBezTo>
                        <a:pt x="464132" y="990481"/>
                        <a:pt x="428625" y="1025988"/>
                        <a:pt x="428625" y="1069788"/>
                      </a:cubicBezTo>
                      <a:lnTo>
                        <a:pt x="428624" y="1069788"/>
                      </a:lnTo>
                      <a:cubicBezTo>
                        <a:pt x="428624" y="1113588"/>
                        <a:pt x="464131" y="1149095"/>
                        <a:pt x="507931" y="1149095"/>
                      </a:cubicBezTo>
                      <a:close/>
                      <a:moveTo>
                        <a:pt x="2629609" y="1283008"/>
                      </a:moveTo>
                      <a:cubicBezTo>
                        <a:pt x="2668862" y="1283008"/>
                        <a:pt x="2700683" y="1251187"/>
                        <a:pt x="2700683" y="1211934"/>
                      </a:cubicBezTo>
                      <a:lnTo>
                        <a:pt x="2700683" y="927644"/>
                      </a:lnTo>
                      <a:cubicBezTo>
                        <a:pt x="2700683" y="888391"/>
                        <a:pt x="2668862" y="856570"/>
                        <a:pt x="2629609" y="856570"/>
                      </a:cubicBezTo>
                      <a:lnTo>
                        <a:pt x="2345319" y="856570"/>
                      </a:lnTo>
                      <a:cubicBezTo>
                        <a:pt x="2306066" y="856570"/>
                        <a:pt x="2274245" y="888391"/>
                        <a:pt x="2274245" y="927644"/>
                      </a:cubicBezTo>
                      <a:lnTo>
                        <a:pt x="2274245" y="1211934"/>
                      </a:lnTo>
                      <a:cubicBezTo>
                        <a:pt x="2274245" y="1251187"/>
                        <a:pt x="2306066" y="1283008"/>
                        <a:pt x="2345319" y="1283008"/>
                      </a:cubicBezTo>
                      <a:close/>
                      <a:moveTo>
                        <a:pt x="1010345" y="2588936"/>
                      </a:moveTo>
                      <a:cubicBezTo>
                        <a:pt x="883709" y="2588936"/>
                        <a:pt x="781050" y="2486278"/>
                        <a:pt x="781050" y="2359642"/>
                      </a:cubicBezTo>
                      <a:cubicBezTo>
                        <a:pt x="781050" y="2280495"/>
                        <a:pt x="821151" y="2210713"/>
                        <a:pt x="882144" y="2169508"/>
                      </a:cubicBezTo>
                      <a:lnTo>
                        <a:pt x="884167" y="2168410"/>
                      </a:lnTo>
                      <a:lnTo>
                        <a:pt x="884167" y="1732367"/>
                      </a:lnTo>
                      <a:lnTo>
                        <a:pt x="0" y="1732367"/>
                      </a:lnTo>
                      <a:lnTo>
                        <a:pt x="0" y="437690"/>
                      </a:lnTo>
                      <a:lnTo>
                        <a:pt x="3131010" y="437690"/>
                      </a:lnTo>
                      <a:lnTo>
                        <a:pt x="3131010" y="1732367"/>
                      </a:lnTo>
                      <a:lnTo>
                        <a:pt x="1136523" y="1732367"/>
                      </a:lnTo>
                      <a:lnTo>
                        <a:pt x="1136523" y="2168410"/>
                      </a:lnTo>
                      <a:lnTo>
                        <a:pt x="1138546" y="2169508"/>
                      </a:lnTo>
                      <a:cubicBezTo>
                        <a:pt x="1199539" y="2210713"/>
                        <a:pt x="1239640" y="2280495"/>
                        <a:pt x="1239640" y="2359642"/>
                      </a:cubicBezTo>
                      <a:cubicBezTo>
                        <a:pt x="1239640" y="2486278"/>
                        <a:pt x="1136981" y="2588936"/>
                        <a:pt x="1010345" y="25889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5"/>
                <p:cNvSpPr>
                  <a:spLocks/>
                </p:cNvSpPr>
                <p:nvPr/>
              </p:nvSpPr>
              <p:spPr bwMode="auto">
                <a:xfrm>
                  <a:off x="8586459" y="8141491"/>
                  <a:ext cx="278303" cy="110832"/>
                </a:xfrm>
                <a:custGeom>
                  <a:avLst/>
                  <a:gdLst>
                    <a:gd name="T0" fmla="*/ 1 w 415"/>
                    <a:gd name="T1" fmla="*/ 126 h 165"/>
                    <a:gd name="T2" fmla="*/ 1 w 415"/>
                    <a:gd name="T3" fmla="*/ 131 h 165"/>
                    <a:gd name="T4" fmla="*/ 47 w 415"/>
                    <a:gd name="T5" fmla="*/ 149 h 165"/>
                    <a:gd name="T6" fmla="*/ 367 w 415"/>
                    <a:gd name="T7" fmla="*/ 146 h 165"/>
                    <a:gd name="T8" fmla="*/ 405 w 415"/>
                    <a:gd name="T9" fmla="*/ 146 h 165"/>
                    <a:gd name="T10" fmla="*/ 405 w 415"/>
                    <a:gd name="T11" fmla="*/ 109 h 165"/>
                    <a:gd name="T12" fmla="*/ 8 w 415"/>
                    <a:gd name="T13" fmla="*/ 112 h 165"/>
                    <a:gd name="T14" fmla="*/ 1 w 415"/>
                    <a:gd name="T15" fmla="*/ 126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65">
                      <a:moveTo>
                        <a:pt x="1" y="126"/>
                      </a:moveTo>
                      <a:cubicBezTo>
                        <a:pt x="1" y="128"/>
                        <a:pt x="0" y="130"/>
                        <a:pt x="1" y="131"/>
                      </a:cubicBezTo>
                      <a:cubicBezTo>
                        <a:pt x="1" y="152"/>
                        <a:pt x="33" y="165"/>
                        <a:pt x="47" y="149"/>
                      </a:cubicBezTo>
                      <a:cubicBezTo>
                        <a:pt x="134" y="60"/>
                        <a:pt x="277" y="58"/>
                        <a:pt x="367" y="146"/>
                      </a:cubicBezTo>
                      <a:cubicBezTo>
                        <a:pt x="377" y="156"/>
                        <a:pt x="395" y="156"/>
                        <a:pt x="405" y="146"/>
                      </a:cubicBezTo>
                      <a:cubicBezTo>
                        <a:pt x="415" y="136"/>
                        <a:pt x="414" y="118"/>
                        <a:pt x="405" y="109"/>
                      </a:cubicBezTo>
                      <a:cubicBezTo>
                        <a:pt x="294" y="0"/>
                        <a:pt x="116" y="2"/>
                        <a:pt x="8" y="112"/>
                      </a:cubicBezTo>
                      <a:cubicBezTo>
                        <a:pt x="5" y="116"/>
                        <a:pt x="2" y="120"/>
                        <a:pt x="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6"/>
                <p:cNvSpPr>
                  <a:spLocks/>
                </p:cNvSpPr>
                <p:nvPr/>
              </p:nvSpPr>
              <p:spPr bwMode="auto">
                <a:xfrm>
                  <a:off x="8641841" y="8244621"/>
                  <a:ext cx="167539" cy="69461"/>
                </a:xfrm>
                <a:custGeom>
                  <a:avLst/>
                  <a:gdLst>
                    <a:gd name="T0" fmla="*/ 3 w 336"/>
                    <a:gd name="T1" fmla="*/ 103 h 139"/>
                    <a:gd name="T2" fmla="*/ 48 w 336"/>
                    <a:gd name="T3" fmla="*/ 124 h 139"/>
                    <a:gd name="T4" fmla="*/ 285 w 336"/>
                    <a:gd name="T5" fmla="*/ 121 h 139"/>
                    <a:gd name="T6" fmla="*/ 325 w 336"/>
                    <a:gd name="T7" fmla="*/ 123 h 139"/>
                    <a:gd name="T8" fmla="*/ 322 w 336"/>
                    <a:gd name="T9" fmla="*/ 83 h 139"/>
                    <a:gd name="T10" fmla="*/ 10 w 336"/>
                    <a:gd name="T11" fmla="*/ 87 h 139"/>
                    <a:gd name="T12" fmla="*/ 3 w 336"/>
                    <a:gd name="T13" fmla="*/ 101 h 139"/>
                    <a:gd name="T14" fmla="*/ 3 w 336"/>
                    <a:gd name="T15" fmla="*/ 103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139">
                      <a:moveTo>
                        <a:pt x="3" y="103"/>
                      </a:moveTo>
                      <a:cubicBezTo>
                        <a:pt x="0" y="125"/>
                        <a:pt x="33" y="139"/>
                        <a:pt x="48" y="124"/>
                      </a:cubicBezTo>
                      <a:cubicBezTo>
                        <a:pt x="112" y="59"/>
                        <a:pt x="217" y="57"/>
                        <a:pt x="285" y="121"/>
                      </a:cubicBezTo>
                      <a:cubicBezTo>
                        <a:pt x="295" y="132"/>
                        <a:pt x="314" y="134"/>
                        <a:pt x="325" y="123"/>
                      </a:cubicBezTo>
                      <a:cubicBezTo>
                        <a:pt x="336" y="112"/>
                        <a:pt x="334" y="92"/>
                        <a:pt x="322" y="83"/>
                      </a:cubicBezTo>
                      <a:cubicBezTo>
                        <a:pt x="233" y="0"/>
                        <a:pt x="95" y="2"/>
                        <a:pt x="10" y="87"/>
                      </a:cubicBezTo>
                      <a:cubicBezTo>
                        <a:pt x="7" y="90"/>
                        <a:pt x="4" y="95"/>
                        <a:pt x="3" y="101"/>
                      </a:cubicBezTo>
                      <a:cubicBezTo>
                        <a:pt x="3" y="101"/>
                        <a:pt x="3" y="102"/>
                        <a:pt x="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8" name="Group 7"/>
          <p:cNvGrpSpPr/>
          <p:nvPr/>
        </p:nvGrpSpPr>
        <p:grpSpPr>
          <a:xfrm>
            <a:off x="5891822" y="4166892"/>
            <a:ext cx="2485868" cy="2524077"/>
            <a:chOff x="6502169" y="2755191"/>
            <a:chExt cx="3026539" cy="3026539"/>
          </a:xfrm>
        </p:grpSpPr>
        <p:sp>
          <p:nvSpPr>
            <p:cNvPr id="26" name="Oval 25"/>
            <p:cNvSpPr/>
            <p:nvPr/>
          </p:nvSpPr>
          <p:spPr>
            <a:xfrm>
              <a:off x="6502169" y="2755191"/>
              <a:ext cx="3026539" cy="3026539"/>
            </a:xfrm>
            <a:prstGeom prst="ellipse">
              <a:avLst/>
            </a:prstGeom>
            <a:solidFill>
              <a:schemeClr val="accent5">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7" name="Group 6"/>
            <p:cNvGrpSpPr/>
            <p:nvPr/>
          </p:nvGrpSpPr>
          <p:grpSpPr>
            <a:xfrm>
              <a:off x="6930311" y="3545037"/>
              <a:ext cx="2170254" cy="1464709"/>
              <a:chOff x="6650911" y="3838924"/>
              <a:chExt cx="2170254" cy="1464709"/>
            </a:xfrm>
          </p:grpSpPr>
          <p:sp>
            <p:nvSpPr>
              <p:cNvPr id="28" name="Rectangle 27"/>
              <p:cNvSpPr/>
              <p:nvPr/>
            </p:nvSpPr>
            <p:spPr>
              <a:xfrm>
                <a:off x="6650911" y="4528639"/>
                <a:ext cx="2170254" cy="774994"/>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Predictive</a:t>
                </a:r>
              </a:p>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Maintenance</a:t>
                </a:r>
              </a:p>
            </p:txBody>
          </p:sp>
          <p:sp>
            <p:nvSpPr>
              <p:cNvPr id="79" name="Oval 2"/>
              <p:cNvSpPr/>
              <p:nvPr/>
            </p:nvSpPr>
            <p:spPr>
              <a:xfrm>
                <a:off x="7407713" y="3838924"/>
                <a:ext cx="605988" cy="580102"/>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8" name="Rectangle 17"/>
          <p:cNvSpPr/>
          <p:nvPr/>
        </p:nvSpPr>
        <p:spPr>
          <a:xfrm>
            <a:off x="8885760" y="6105494"/>
            <a:ext cx="2322221" cy="416383"/>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rPr>
              <a:t>More to come…</a:t>
            </a:r>
          </a:p>
        </p:txBody>
      </p:sp>
    </p:spTree>
    <p:extLst>
      <p:ext uri="{BB962C8B-B14F-4D97-AF65-F5344CB8AC3E}">
        <p14:creationId xmlns:p14="http://schemas.microsoft.com/office/powerpoint/2010/main" val="44019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S2016_16-9_White Template">
  <a:themeElements>
    <a:clrScheme name="Custom 17">
      <a:dk1>
        <a:srgbClr val="505050"/>
      </a:dk1>
      <a:lt1>
        <a:srgbClr val="FFFFFF"/>
      </a:lt1>
      <a:dk2>
        <a:srgbClr val="737373"/>
      </a:dk2>
      <a:lt2>
        <a:srgbClr val="D2D2D2"/>
      </a:lt2>
      <a:accent1>
        <a:srgbClr val="0078D7"/>
      </a:accent1>
      <a:accent2>
        <a:srgbClr val="5C2D91"/>
      </a:accent2>
      <a:accent3>
        <a:srgbClr val="002050"/>
      </a:accent3>
      <a:accent4>
        <a:srgbClr val="00188F"/>
      </a:accent4>
      <a:accent5>
        <a:srgbClr val="B4A0FF"/>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6_16-9_Template_White.potx" id="{43BE451F-0486-4F77-A056-7F9E9920DBD5}" vid="{B456A904-3958-471B-82BA-94D9A7990F63}"/>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16.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7.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7.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8.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9.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Override1.xml><?xml version="1.0" encoding="utf-8"?>
<a:themeOverride xmlns:a="http://schemas.openxmlformats.org/drawingml/2006/main">
  <a:clrScheme name="WPC2015">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2791A6"/>
    </a:hlink>
    <a:folHlink>
      <a:srgbClr val="1A606E"/>
    </a:folHlink>
  </a:clrScheme>
</a:themeOverride>
</file>

<file path=docProps/app.xml><?xml version="1.0" encoding="utf-8"?>
<Properties xmlns="http://schemas.openxmlformats.org/officeDocument/2006/extended-properties" xmlns:vt="http://schemas.openxmlformats.org/officeDocument/2006/docPropsVTypes">
  <TotalTime>96</TotalTime>
  <Words>4206</Words>
  <Application>Microsoft Office PowerPoint</Application>
  <PresentationFormat>Widescreen</PresentationFormat>
  <Paragraphs>595</Paragraphs>
  <Slides>30</Slides>
  <Notes>24</Notes>
  <HiddenSlides>0</HiddenSlides>
  <MMClips>0</MMClips>
  <ScaleCrop>false</ScaleCrop>
  <HeadingPairs>
    <vt:vector size="8" baseType="variant">
      <vt:variant>
        <vt:lpstr>Fonts Used</vt:lpstr>
      </vt:variant>
      <vt:variant>
        <vt:i4>12</vt:i4>
      </vt:variant>
      <vt:variant>
        <vt:lpstr>Theme</vt:lpstr>
      </vt:variant>
      <vt:variant>
        <vt:i4>17</vt:i4>
      </vt:variant>
      <vt:variant>
        <vt:lpstr>Embedded OLE Servers</vt:lpstr>
      </vt:variant>
      <vt:variant>
        <vt:i4>1</vt:i4>
      </vt:variant>
      <vt:variant>
        <vt:lpstr>Slide Titles</vt:lpstr>
      </vt:variant>
      <vt:variant>
        <vt:i4>30</vt:i4>
      </vt:variant>
    </vt:vector>
  </HeadingPairs>
  <TitlesOfParts>
    <vt:vector size="60" baseType="lpstr">
      <vt:lpstr>ＭＳ Ｐゴシック</vt:lpstr>
      <vt:lpstr>ＭＳ Ｐゴシック</vt:lpstr>
      <vt:lpstr>Arial</vt:lpstr>
      <vt:lpstr>Calibri</vt:lpstr>
      <vt:lpstr>Calibri Light</vt:lpstr>
      <vt:lpstr>Consolas</vt:lpstr>
      <vt:lpstr>Segoe</vt:lpstr>
      <vt:lpstr>Segoe UI</vt:lpstr>
      <vt:lpstr>Segoe UI Light</vt:lpstr>
      <vt:lpstr>Segoe UI Semibold</vt:lpstr>
      <vt:lpstr>Tahoma</vt:lpstr>
      <vt:lpstr>Wingdings</vt:lpstr>
      <vt:lpstr>Office Theme</vt:lpstr>
      <vt:lpstr>3_Master</vt:lpstr>
      <vt:lpstr>4_Master</vt:lpstr>
      <vt:lpstr>wpc 2015 (2)</vt:lpstr>
      <vt:lpstr>1_Office Theme</vt:lpstr>
      <vt:lpstr>2_STB Conversations 2013</vt:lpstr>
      <vt:lpstr>1_STB Conversations 2013</vt:lpstr>
      <vt:lpstr>SQL Server 14_DRAFT_04222013_ab</vt:lpstr>
      <vt:lpstr>5-30721_Build_2016_Template_Light</vt:lpstr>
      <vt:lpstr>CHS2016_16-9_White Template</vt:lpstr>
      <vt:lpstr>2_Office Theme</vt:lpstr>
      <vt:lpstr>Server and Cloud 2013</vt:lpstr>
      <vt:lpstr>1_Server and Cloud 2013</vt:lpstr>
      <vt:lpstr>1_5-30721_Build_2016_Template_Light</vt:lpstr>
      <vt:lpstr>STB Conversations 2013</vt:lpstr>
      <vt:lpstr>Metro template</vt:lpstr>
      <vt:lpstr>3_5-30660_TR21_BO_CT_Template</vt:lpstr>
      <vt:lpstr>think-cell Slide</vt:lpstr>
      <vt:lpstr>IoT Camp</vt:lpstr>
      <vt:lpstr>Agenda</vt:lpstr>
      <vt:lpstr>PowerPoint Presentation</vt:lpstr>
      <vt:lpstr>Harnessing the IoT Revolution</vt:lpstr>
      <vt:lpstr>IoT solution – architecture</vt:lpstr>
      <vt:lpstr>Azure IoT Suite https://www.azureiotsuite.com/</vt:lpstr>
      <vt:lpstr>IoT projects can be complex</vt:lpstr>
      <vt:lpstr>Azure IoT Suite</vt:lpstr>
      <vt:lpstr>PowerPoint Presentation</vt:lpstr>
      <vt:lpstr>What you get with remote monitoring preconfigured solution</vt:lpstr>
      <vt:lpstr>Azure IoT Hub</vt:lpstr>
      <vt:lpstr>Azure IoT</vt:lpstr>
      <vt:lpstr>Azure IoT Hub</vt:lpstr>
      <vt:lpstr>Azure IoT Suite SDKs</vt:lpstr>
      <vt:lpstr>IoT Hub endpoints</vt:lpstr>
      <vt:lpstr>Security</vt:lpstr>
      <vt:lpstr>Azure IoT Hub device management</vt:lpstr>
      <vt:lpstr>Device twin</vt:lpstr>
      <vt:lpstr>Azure Stream Analytics</vt:lpstr>
      <vt:lpstr>Real time event processing</vt:lpstr>
      <vt:lpstr>Application Components</vt:lpstr>
      <vt:lpstr>Add or edit jobs using simple ASA interface</vt:lpstr>
      <vt:lpstr>Query Language - Overview</vt:lpstr>
      <vt:lpstr>Windowing Concepts</vt:lpstr>
      <vt:lpstr>Tumbling Window</vt:lpstr>
      <vt:lpstr>Hopping Window</vt:lpstr>
      <vt:lpstr>Sliding Window</vt:lpstr>
      <vt:lpstr>Scaling Concepts – Streaming Unit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Scullino</dc:creator>
  <cp:lastModifiedBy>Francesco Scullino</cp:lastModifiedBy>
  <cp:revision>15</cp:revision>
  <dcterms:created xsi:type="dcterms:W3CDTF">2017-02-18T16:03:06Z</dcterms:created>
  <dcterms:modified xsi:type="dcterms:W3CDTF">2017-02-20T07:13:23Z</dcterms:modified>
</cp:coreProperties>
</file>